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972" r:id="rId1"/>
    <p:sldMasterId id="2147483980" r:id="rId2"/>
    <p:sldMasterId id="2147483987" r:id="rId3"/>
    <p:sldMasterId id="2147483994" r:id="rId4"/>
  </p:sldMasterIdLst>
  <p:notesMasterIdLst>
    <p:notesMasterId r:id="rId47"/>
  </p:notesMasterIdLst>
  <p:handoutMasterIdLst>
    <p:handoutMasterId r:id="rId48"/>
  </p:handoutMasterIdLst>
  <p:sldIdLst>
    <p:sldId id="285" r:id="rId5"/>
    <p:sldId id="258" r:id="rId6"/>
    <p:sldId id="259" r:id="rId7"/>
    <p:sldId id="261" r:id="rId8"/>
    <p:sldId id="290" r:id="rId9"/>
    <p:sldId id="268" r:id="rId10"/>
    <p:sldId id="280" r:id="rId11"/>
    <p:sldId id="269" r:id="rId12"/>
    <p:sldId id="263" r:id="rId13"/>
    <p:sldId id="271" r:id="rId14"/>
    <p:sldId id="272" r:id="rId15"/>
    <p:sldId id="274" r:id="rId16"/>
    <p:sldId id="291" r:id="rId17"/>
    <p:sldId id="309" r:id="rId18"/>
    <p:sldId id="276" r:id="rId19"/>
    <p:sldId id="286" r:id="rId20"/>
    <p:sldId id="287" r:id="rId21"/>
    <p:sldId id="311" r:id="rId22"/>
    <p:sldId id="282" r:id="rId23"/>
    <p:sldId id="278" r:id="rId24"/>
    <p:sldId id="318" r:id="rId25"/>
    <p:sldId id="298" r:id="rId26"/>
    <p:sldId id="299" r:id="rId27"/>
    <p:sldId id="300" r:id="rId28"/>
    <p:sldId id="312" r:id="rId29"/>
    <p:sldId id="310" r:id="rId30"/>
    <p:sldId id="307" r:id="rId31"/>
    <p:sldId id="308" r:id="rId32"/>
    <p:sldId id="279" r:id="rId33"/>
    <p:sldId id="314" r:id="rId34"/>
    <p:sldId id="275" r:id="rId35"/>
    <p:sldId id="316" r:id="rId36"/>
    <p:sldId id="270" r:id="rId37"/>
    <p:sldId id="317" r:id="rId38"/>
    <p:sldId id="293" r:id="rId39"/>
    <p:sldId id="295" r:id="rId40"/>
    <p:sldId id="294" r:id="rId41"/>
    <p:sldId id="288" r:id="rId42"/>
    <p:sldId id="292" r:id="rId43"/>
    <p:sldId id="319" r:id="rId44"/>
    <p:sldId id="296" r:id="rId45"/>
    <p:sldId id="303" r:id="rId4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77B6C2"/>
    <a:srgbClr val="C2B677"/>
    <a:srgbClr val="008080"/>
    <a:srgbClr val="0099CC"/>
    <a:srgbClr val="009999"/>
    <a:srgbClr val="89447E"/>
    <a:srgbClr val="00CC99"/>
    <a:srgbClr val="0066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697" autoAdjust="0"/>
    <p:restoredTop sz="87762" autoAdjust="0"/>
  </p:normalViewPr>
  <p:slideViewPr>
    <p:cSldViewPr>
      <p:cViewPr varScale="1">
        <p:scale>
          <a:sx n="95" d="100"/>
          <a:sy n="95" d="100"/>
        </p:scale>
        <p:origin x="61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3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95CFE15-5695-47C9-8046-40ED31427F0E}" type="datetimeFigureOut">
              <a:rPr lang="he-IL" smtClean="0"/>
              <a:t>ד'/תשרי/תשע"ט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1B1F30E-0EF0-4E41-8D51-85FA340DA8E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96353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8AB10B2-CADB-402F-A947-B1A948A464FC}" type="datetimeFigureOut">
              <a:rPr lang="he-IL" smtClean="0"/>
              <a:t>ד'/תשרי/תשע"ט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E76F05C-DFB5-47B6-94C1-F2E48A7BD8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46685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dirty="0" smtClean="0"/>
          </a:p>
          <a:p>
            <a:r>
              <a:rPr lang="he-IL" altLang="he-IL" dirty="0" smtClean="0"/>
              <a:t> להדגיש בהתחלה כי  ההתייחסות לתחום של קשב וריכוז תהיה בהרצאה בפני עצמה. </a:t>
            </a:r>
          </a:p>
        </p:txBody>
      </p:sp>
    </p:spTree>
    <p:extLst>
      <p:ext uri="{BB962C8B-B14F-4D97-AF65-F5344CB8AC3E}">
        <p14:creationId xmlns:p14="http://schemas.microsoft.com/office/powerpoint/2010/main" val="2993337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28565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e-IL" altLang="he-IL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9479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מתי נערך המחקר?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65071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ניבוי יתר =</a:t>
            </a:r>
            <a:r>
              <a:rPr lang="he-IL" baseline="0" dirty="0" smtClean="0"/>
              <a:t> במציאות הם מצליחים פחות ממה שהחזאים ניבאו להם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47928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e-IL" altLang="he-IL" sz="2000" dirty="0" smtClean="0"/>
              <a:t> בחינת </a:t>
            </a:r>
            <a:r>
              <a:rPr lang="he-IL" altLang="he-IL" sz="2000" dirty="0" err="1" smtClean="0"/>
              <a:t>מפע"מ</a:t>
            </a:r>
            <a:r>
              <a:rPr lang="he-IL" altLang="he-IL" sz="2000" dirty="0" smtClean="0"/>
              <a:t> אינה קלה יותר,</a:t>
            </a:r>
            <a:r>
              <a:rPr lang="he-IL" altLang="he-IL" sz="2000" baseline="0" dirty="0" smtClean="0"/>
              <a:t> ולא קשה יותר</a:t>
            </a:r>
            <a:endParaRPr lang="he-IL" altLang="he-IL" sz="2000" dirty="0" smtClean="0"/>
          </a:p>
          <a:p>
            <a:pPr eaLnBrk="1" hangingPunct="1"/>
            <a:r>
              <a:rPr lang="he-IL" altLang="he-IL" sz="2000" dirty="0" smtClean="0"/>
              <a:t> זו בחינה לפי עקרון אחר.   שני מדדים שונים שנותנים תשובה לאותו דבר. למשל:  כמות מים אפשר למדוד בנפח ובמשקל. המדידות שונות לחלוטין, ואין מה להשוות ביניהן. </a:t>
            </a:r>
            <a:r>
              <a:rPr lang="he-IL" altLang="he-IL" sz="2000" b="1" dirty="0" smtClean="0"/>
              <a:t>אבל כאן אפשר</a:t>
            </a:r>
            <a:r>
              <a:rPr lang="he-IL" altLang="he-IL" sz="2000" b="1" baseline="0" dirty="0" smtClean="0"/>
              <a:t> להשוות בין התוצאות!</a:t>
            </a:r>
            <a:endParaRPr lang="he-IL" altLang="he-IL" sz="2000" dirty="0" smtClean="0"/>
          </a:p>
          <a:p>
            <a:pPr eaLnBrk="1" hangingPunct="1"/>
            <a:r>
              <a:rPr lang="he-IL" altLang="he-IL" sz="2000" dirty="0" smtClean="0"/>
              <a:t>ההבדלים: זמן נרחב, שאלות שונות לכל נבחן, אין אפשרות לחזור אחורה, מספר שאלות לא קבוע, תצוגה שונה</a:t>
            </a:r>
          </a:p>
        </p:txBody>
      </p:sp>
    </p:spTree>
    <p:extLst>
      <p:ext uri="{BB962C8B-B14F-4D97-AF65-F5344CB8AC3E}">
        <p14:creationId xmlns:p14="http://schemas.microsoft.com/office/powerpoint/2010/main" val="2333389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altLang="he-IL" dirty="0" smtClean="0"/>
              <a:t> </a:t>
            </a:r>
          </a:p>
          <a:p>
            <a:r>
              <a:rPr lang="he-IL" altLang="he-IL" dirty="0" smtClean="0"/>
              <a:t> למה אי אפשר לחרוג מן הזמנים?</a:t>
            </a:r>
          </a:p>
        </p:txBody>
      </p:sp>
    </p:spTree>
    <p:extLst>
      <p:ext uri="{BB962C8B-B14F-4D97-AF65-F5344CB8AC3E}">
        <p14:creationId xmlns:p14="http://schemas.microsoft.com/office/powerpoint/2010/main" val="3680878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2250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קב' מיעוט:  חרדים, חרשים, אתיופים, עולים חדשים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60544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2521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01765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altLang="he-IL" dirty="0" smtClean="0"/>
              <a:t> </a:t>
            </a:r>
          </a:p>
          <a:p>
            <a:r>
              <a:rPr lang="he-IL" altLang="he-IL" dirty="0" smtClean="0"/>
              <a:t> שתי הקוראות בלתי תלויות. כנ"ל לגבי הקוראת השלישית. </a:t>
            </a:r>
          </a:p>
          <a:p>
            <a:endParaRPr lang="he-IL" altLang="he-IL" dirty="0" smtClean="0"/>
          </a:p>
          <a:p>
            <a:endParaRPr lang="he-IL" altLang="he-IL" dirty="0" smtClean="0"/>
          </a:p>
          <a:p>
            <a:endParaRPr lang="he-IL" altLang="he-IL" dirty="0" smtClean="0"/>
          </a:p>
          <a:p>
            <a:endParaRPr lang="he-IL" altLang="he-IL" dirty="0" smtClean="0"/>
          </a:p>
        </p:txBody>
      </p:sp>
    </p:spTree>
    <p:extLst>
      <p:ext uri="{BB962C8B-B14F-4D97-AF65-F5344CB8AC3E}">
        <p14:creationId xmlns:p14="http://schemas.microsoft.com/office/powerpoint/2010/main" val="4016627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e-IL" altLang="he-IL" dirty="0" smtClean="0"/>
              <a:t> שאלון לנבחן</a:t>
            </a:r>
            <a:r>
              <a:rPr lang="he-IL" altLang="he-IL" baseline="0" dirty="0" smtClean="0"/>
              <a:t> (</a:t>
            </a:r>
            <a:r>
              <a:rPr lang="he-IL" altLang="he-IL" dirty="0" smtClean="0"/>
              <a:t> חתימה</a:t>
            </a:r>
            <a:r>
              <a:rPr lang="he-IL" altLang="he-IL" baseline="0" dirty="0" smtClean="0"/>
              <a:t> מאמתת, ויתור סודיות)</a:t>
            </a:r>
            <a:endParaRPr lang="he-IL" altLang="he-IL" dirty="0" smtClean="0"/>
          </a:p>
          <a:p>
            <a:pPr eaLnBrk="1" hangingPunct="1"/>
            <a:r>
              <a:rPr lang="he-IL" altLang="he-IL" dirty="0" smtClean="0"/>
              <a:t> </a:t>
            </a:r>
          </a:p>
          <a:p>
            <a:pPr eaLnBrk="1" hangingPunct="1"/>
            <a:r>
              <a:rPr lang="he-IL" altLang="he-IL" dirty="0" smtClean="0"/>
              <a:t> </a:t>
            </a:r>
            <a:endParaRPr lang="he-IL" altLang="he-IL" b="0" dirty="0" smtClean="0"/>
          </a:p>
          <a:p>
            <a:pPr eaLnBrk="1" hangingPunct="1"/>
            <a:r>
              <a:rPr lang="he-IL" altLang="he-IL" b="0" dirty="0" smtClean="0"/>
              <a:t>תיעוד נוסף: תעודות יסודי, הוראה מתקנת, </a:t>
            </a:r>
            <a:r>
              <a:rPr lang="he-IL" altLang="he-IL" b="0" dirty="0" err="1" smtClean="0"/>
              <a:t>רפ"ע</a:t>
            </a:r>
            <a:r>
              <a:rPr lang="he-IL" altLang="he-IL" b="0" dirty="0" smtClean="0"/>
              <a:t>, ק' תקשורת, פיזיו</a:t>
            </a:r>
          </a:p>
          <a:p>
            <a:pPr eaLnBrk="1" hangingPunct="1"/>
            <a:r>
              <a:rPr lang="he-IL" altLang="he-IL" b="0" dirty="0" smtClean="0"/>
              <a:t>מה קורה אם לא מגישים את כל המסמכים?</a:t>
            </a:r>
          </a:p>
        </p:txBody>
      </p:sp>
    </p:spTree>
    <p:extLst>
      <p:ext uri="{BB962C8B-B14F-4D97-AF65-F5344CB8AC3E}">
        <p14:creationId xmlns:p14="http://schemas.microsoft.com/office/powerpoint/2010/main" val="1703813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סעיף שלישי- תחום שנמדד בבחינה אי אפשר לפצות. למשל יכולת הבעה בכתב.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23147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altLang="he-IL" sz="2000" dirty="0" smtClean="0"/>
              <a:t> </a:t>
            </a:r>
            <a:endParaRPr lang="he-IL" altLang="he-IL" sz="20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eaLnBrk="1" hangingPunct="1"/>
            <a:endParaRPr lang="en-US" altLang="he-IL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72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e-IL" altLang="he-IL" sz="2000" dirty="0" smtClean="0"/>
              <a:t>צריך להסביר למה בודקים הבנה בקריאה דמומה.   </a:t>
            </a:r>
          </a:p>
          <a:p>
            <a:pPr eaLnBrk="1" hangingPunct="1"/>
            <a:r>
              <a:rPr lang="he-IL" altLang="he-IL" sz="2000" dirty="0" err="1" smtClean="0"/>
              <a:t>הרציונאל</a:t>
            </a:r>
            <a:r>
              <a:rPr lang="he-IL" altLang="he-IL" sz="2000" baseline="0" dirty="0" smtClean="0"/>
              <a:t> במתן ההתאמות הוא שלקות אינה פוגעת בהבנה! (לכן בחינה בתוספת זמן מפצה על הלקות). בקריאה דמומה הזמן אינו מוגבל, וההבנה משקפת יכולת בלבד.  </a:t>
            </a:r>
            <a:r>
              <a:rPr lang="he-IL" altLang="he-IL" sz="2000" b="1" baseline="0" dirty="0" smtClean="0"/>
              <a:t>לא נכון</a:t>
            </a:r>
            <a:r>
              <a:rPr lang="he-IL" altLang="he-IL" sz="2000" baseline="0" dirty="0" smtClean="0"/>
              <a:t> לבדוק הבנה בקריאה קולית.</a:t>
            </a:r>
            <a:endParaRPr lang="he-IL" altLang="he-IL" sz="2000" dirty="0" smtClean="0"/>
          </a:p>
          <a:p>
            <a:pPr eaLnBrk="1" hangingPunct="1"/>
            <a:r>
              <a:rPr lang="he-IL" altLang="he-IL" sz="2000" dirty="0" smtClean="0"/>
              <a:t> שיטת רכישת הקריאה – רלבנטית לדיוק בקריאה</a:t>
            </a:r>
          </a:p>
        </p:txBody>
      </p:sp>
    </p:spTree>
    <p:extLst>
      <p:ext uri="{BB962C8B-B14F-4D97-AF65-F5344CB8AC3E}">
        <p14:creationId xmlns:p14="http://schemas.microsoft.com/office/powerpoint/2010/main" val="16744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e-IL" altLang="he-IL" sz="2000" b="1" smtClean="0"/>
              <a:t>חשוב לפרט את ההתייחסות לאנגלית</a:t>
            </a:r>
            <a:r>
              <a:rPr lang="he-IL" altLang="he-IL" sz="2000" smtClean="0"/>
              <a:t>–</a:t>
            </a:r>
          </a:p>
          <a:p>
            <a:pPr eaLnBrk="1" hangingPunct="1"/>
            <a:r>
              <a:rPr lang="he-IL" altLang="he-IL" sz="2000" smtClean="0"/>
              <a:t> הוספנו התייחסות מעמיקה יותר וקריטריונים ברורים להשמעה באנגלית- </a:t>
            </a:r>
          </a:p>
          <a:p>
            <a:pPr eaLnBrk="1" hangingPunct="1"/>
            <a:r>
              <a:rPr lang="he-IL" altLang="he-IL" sz="2000" smtClean="0"/>
              <a:t>יש להראות גם את השאלון למאבחן – עודכנה ההתייחסות להשמעה באנגלית. לא מספיק לרשום רק "יש שיפור עם השמעה" באופן התרשמותי, אלא להתייחס לגודל השיפור בהתאם לקריטריונים המופיעים בשאלון. </a:t>
            </a:r>
          </a:p>
          <a:p>
            <a:pPr eaLnBrk="1" hangingPunct="1"/>
            <a:r>
              <a:rPr lang="he-IL" altLang="he-IL" sz="2000" smtClean="0"/>
              <a:t>להדגיש כי פונה שלא נבדקה אנגלית, גם אם לקוי באופן משמעותי, לא יקבל השמעה. </a:t>
            </a:r>
          </a:p>
        </p:txBody>
      </p:sp>
    </p:spTree>
    <p:extLst>
      <p:ext uri="{BB962C8B-B14F-4D97-AF65-F5344CB8AC3E}">
        <p14:creationId xmlns:p14="http://schemas.microsoft.com/office/powerpoint/2010/main" val="2347738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28565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8375" y="1122363"/>
            <a:ext cx="5762625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accent5">
                    <a:lumMod val="50000"/>
                  </a:schemeClr>
                </a:solidFill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8375" y="3602038"/>
            <a:ext cx="5762625" cy="13763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89447E"/>
                </a:solidFill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81225" y="6356351"/>
            <a:ext cx="2057400" cy="365125"/>
          </a:xfrm>
        </p:spPr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19550" y="6356351"/>
            <a:ext cx="3086100" cy="365125"/>
          </a:xfrm>
        </p:spPr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24B0D27-183A-4795-AF52-10F00B01FA94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0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3"/>
            <a:ext cx="6996113" cy="2852737"/>
          </a:xfrm>
        </p:spPr>
        <p:txBody>
          <a:bodyPr anchor="b"/>
          <a:lstStyle>
            <a:lvl1pPr>
              <a:defRPr sz="6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8"/>
            <a:ext cx="6996113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89447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7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365129"/>
            <a:ext cx="7000875" cy="1325563"/>
          </a:xfrm>
        </p:spPr>
        <p:txBody>
          <a:bodyPr/>
          <a:lstStyle>
            <a:lvl1pPr>
              <a:defRPr>
                <a:solidFill>
                  <a:srgbClr val="8944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352800" cy="4351338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2427" y="1825625"/>
            <a:ext cx="3457575" cy="4351338"/>
          </a:xfrm>
        </p:spPr>
        <p:txBody>
          <a:bodyPr/>
          <a:lstStyle>
            <a:lvl1pPr marL="450850" indent="-450850"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900113" indent="-368300"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 marL="1255713" indent="-341313"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15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6999684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681163"/>
            <a:ext cx="333255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33255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48125" y="1681163"/>
            <a:ext cx="3581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48125" y="2505075"/>
            <a:ext cx="35814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39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33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2" y="1122363"/>
            <a:ext cx="5899245" cy="2387600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8"/>
            <a:ext cx="590948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9447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96F3-E4EC-4DFD-BD99-C68DAC4CB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19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6875962" cy="130692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3" y="1825625"/>
            <a:ext cx="6905353" cy="3856718"/>
          </a:xfrm>
        </p:spPr>
        <p:txBody>
          <a:bodyPr/>
          <a:lstStyle>
            <a:lvl1pPr marL="444500" indent="-444500">
              <a:defRPr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01700" indent="-444500">
              <a:defRPr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96F3-E4EC-4DFD-BD99-C68DAC4CB3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31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6283098" cy="279694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1" y="4589464"/>
            <a:ext cx="6292895" cy="14847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96F3-E4EC-4DFD-BD99-C68DAC4CB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75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3" y="365129"/>
            <a:ext cx="6905353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388178" cy="3856718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2368" y="1825628"/>
            <a:ext cx="3311435" cy="384365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96F3-E4EC-4DFD-BD99-C68DAC4CB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15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6972742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35759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357596" cy="31772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4847" y="1681163"/>
            <a:ext cx="341773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3380" y="2505079"/>
            <a:ext cx="3429000" cy="31642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96F3-E4EC-4DFD-BD99-C68DAC4CB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39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6885758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96F3-E4EC-4DFD-BD99-C68DAC4CB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33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0" y="365126"/>
            <a:ext cx="687705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8944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7825" y="1825625"/>
            <a:ext cx="6867525" cy="4351338"/>
          </a:xfrm>
          <a:prstGeom prst="rect">
            <a:avLst/>
          </a:prstGeom>
        </p:spPr>
        <p:txBody>
          <a:bodyPr/>
          <a:lstStyle>
            <a:lvl1pPr marL="533400" indent="-533400" algn="l" rtl="0">
              <a:buClr>
                <a:srgbClr val="77B6C2"/>
              </a:buClr>
              <a:buFont typeface="Wingdings" panose="05000000000000000000" pitchFamily="2" charset="2"/>
              <a:buChar char="ü"/>
              <a:defRPr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79500" indent="-546100" algn="l" rtl="0">
              <a:buClr>
                <a:srgbClr val="77B6C2"/>
              </a:buClr>
              <a:defRPr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35100" indent="-355600" algn="l" rtl="0">
              <a:buClr>
                <a:srgbClr val="77B6C2"/>
              </a:buClr>
              <a:defRPr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355600" algn="l" rtl="0">
              <a:buClr>
                <a:srgbClr val="77B6C2"/>
              </a:buClr>
              <a:defRPr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28775" y="6330951"/>
            <a:ext cx="2057400" cy="365125"/>
          </a:xfrm>
        </p:spPr>
        <p:txBody>
          <a:bodyPr/>
          <a:lstStyle/>
          <a:p>
            <a:pPr>
              <a:defRPr/>
            </a:pPr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8100" y="6343651"/>
            <a:ext cx="3086100" cy="365125"/>
          </a:xfrm>
        </p:spPr>
        <p:txBody>
          <a:bodyPr/>
          <a:lstStyle/>
          <a:p>
            <a:pPr>
              <a:defRPr/>
            </a:pPr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419D5AB-C0F9-455C-A15D-D4C132556D1C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99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5306" y="3435531"/>
            <a:ext cx="6320870" cy="1077686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4" y="1476104"/>
            <a:ext cx="6317525" cy="1802674"/>
          </a:xfrm>
        </p:spPr>
        <p:txBody>
          <a:bodyPr>
            <a:normAutofit/>
          </a:bodyPr>
          <a:lstStyle>
            <a:lvl1pPr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66419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6875962" cy="13069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4" y="1825626"/>
            <a:ext cx="6905353" cy="4448175"/>
          </a:xfrm>
        </p:spPr>
        <p:txBody>
          <a:bodyPr/>
          <a:lstStyle>
            <a:lvl1pPr marL="444500" indent="-444500">
              <a:defRPr/>
            </a:lvl1pPr>
            <a:lvl2pPr marL="901700" indent="-444500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3206" y="5877388"/>
            <a:ext cx="2057400" cy="365125"/>
          </a:xfrm>
        </p:spPr>
        <p:txBody>
          <a:bodyPr/>
          <a:lstStyle>
            <a:lvl1pPr algn="l">
              <a:defRPr sz="2000" b="1">
                <a:solidFill>
                  <a:srgbClr val="7030A0"/>
                </a:solidFill>
              </a:defRPr>
            </a:lvl1pPr>
          </a:lstStyle>
          <a:p>
            <a:fld id="{A9519BA5-CAF3-43C4-A411-6FAF73B8A9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31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8"/>
            <a:ext cx="6283098" cy="2130741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4298" y="4080022"/>
            <a:ext cx="6292895" cy="63567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96F3-E4EC-4DFD-BD99-C68DAC4CB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75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4" y="365129"/>
            <a:ext cx="6905353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388178" cy="3856718"/>
          </a:xfrm>
        </p:spPr>
        <p:txBody>
          <a:bodyPr/>
          <a:lstStyle>
            <a:lvl1pPr marL="444500" indent="-444500">
              <a:defRPr/>
            </a:lvl1pPr>
            <a:lvl2pPr marL="901700" indent="-444500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2369" y="1825628"/>
            <a:ext cx="3311435" cy="3843655"/>
          </a:xfrm>
        </p:spPr>
        <p:txBody>
          <a:bodyPr/>
          <a:lstStyle>
            <a:lvl1pPr marL="352425" indent="-352425">
              <a:defRPr/>
            </a:lvl1pPr>
            <a:lvl2pPr marL="901700" indent="-444500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15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697274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357596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357596" cy="3177268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4848" y="1681163"/>
            <a:ext cx="3417739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3380" y="2505079"/>
            <a:ext cx="3429000" cy="316420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96F3-E4EC-4DFD-BD99-C68DAC4CB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39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688575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96F3-E4EC-4DFD-BD99-C68DAC4CB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3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350" y="1709739"/>
            <a:ext cx="6091238" cy="2201862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accent5">
                    <a:lumMod val="50000"/>
                  </a:schemeClr>
                </a:solidFill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0300" y="4089400"/>
            <a:ext cx="6110288" cy="965201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2400">
                <a:solidFill>
                  <a:srgbClr val="89447E"/>
                </a:solidFill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A6CB6-CD9F-46AB-905A-95DC7F0F4A2F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77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1" y="365126"/>
            <a:ext cx="687705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89447E"/>
                </a:solidFill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7825" y="1866900"/>
            <a:ext cx="3362326" cy="4246563"/>
          </a:xfrm>
          <a:prstGeom prst="rect">
            <a:avLst/>
          </a:prstGeom>
        </p:spPr>
        <p:txBody>
          <a:bodyPr/>
          <a:lstStyle>
            <a:lvl1pPr marL="355600" indent="-355600" algn="l" rtl="0">
              <a:buClr>
                <a:srgbClr val="77B6C2"/>
              </a:buClr>
              <a:buFont typeface="Wingdings" panose="05000000000000000000" pitchFamily="2" charset="2"/>
              <a:buChar char="ü"/>
              <a:defRPr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01700" indent="-444500" algn="l" rtl="0">
              <a:buClr>
                <a:srgbClr val="77B6C2"/>
              </a:buClr>
              <a:defRPr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 rtl="0">
              <a:buClr>
                <a:srgbClr val="77B6C2"/>
              </a:buClr>
              <a:defRPr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>
              <a:buClr>
                <a:srgbClr val="77B6C2"/>
              </a:buClr>
              <a:defRPr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>
              <a:buClr>
                <a:srgbClr val="77B6C2"/>
              </a:buClr>
              <a:defRPr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11555-4CA9-4923-B010-04012DDAFDD4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5166066" y="1866900"/>
            <a:ext cx="3362326" cy="4246563"/>
          </a:xfrm>
          <a:prstGeom prst="rect">
            <a:avLst/>
          </a:prstGeom>
        </p:spPr>
        <p:txBody>
          <a:bodyPr/>
          <a:lstStyle>
            <a:lvl1pPr marL="355600" indent="-355600" algn="l" rtl="0">
              <a:buClr>
                <a:srgbClr val="77B6C2"/>
              </a:buClr>
              <a:buFont typeface="Wingdings" panose="05000000000000000000" pitchFamily="2" charset="2"/>
              <a:buChar char="ü"/>
              <a:defRPr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01700" indent="-444500" algn="l" rtl="0">
              <a:buClr>
                <a:srgbClr val="77B6C2"/>
              </a:buClr>
              <a:defRPr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 rtl="0">
              <a:buClr>
                <a:srgbClr val="77B6C2"/>
              </a:buClr>
              <a:defRPr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>
              <a:buClr>
                <a:srgbClr val="77B6C2"/>
              </a:buClr>
              <a:defRPr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>
              <a:buClr>
                <a:srgbClr val="77B6C2"/>
              </a:buClr>
              <a:defRPr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367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075" y="365126"/>
            <a:ext cx="6773466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89447E"/>
                </a:solidFill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681163"/>
            <a:ext cx="3295650" cy="823912"/>
          </a:xfrm>
          <a:prstGeom prst="rect">
            <a:avLst/>
          </a:prstGeom>
        </p:spPr>
        <p:txBody>
          <a:bodyPr anchor="b"/>
          <a:lstStyle>
            <a:lvl1pPr marL="0" indent="0" algn="l" rtl="0">
              <a:buNone/>
              <a:defRPr sz="2400" b="1">
                <a:solidFill>
                  <a:schemeClr val="accent5">
                    <a:lumMod val="50000"/>
                  </a:schemeClr>
                </a:solidFill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62125" y="2505075"/>
            <a:ext cx="3295650" cy="3684588"/>
          </a:xfrm>
          <a:prstGeom prst="rect">
            <a:avLst/>
          </a:prstGeom>
        </p:spPr>
        <p:txBody>
          <a:bodyPr/>
          <a:lstStyle>
            <a:lvl1pPr marL="355600" indent="-355600" algn="l" rtl="0">
              <a:buClr>
                <a:srgbClr val="77B6C2"/>
              </a:buClr>
              <a:buFont typeface="Wingdings" panose="05000000000000000000" pitchFamily="2" charset="2"/>
              <a:buChar char="ü"/>
              <a:defRPr>
                <a:solidFill>
                  <a:schemeClr val="accent5">
                    <a:lumMod val="50000"/>
                  </a:schemeClr>
                </a:solidFill>
                <a:cs typeface="+mn-cs"/>
              </a:defRPr>
            </a:lvl1pPr>
            <a:lvl2pPr marL="901700" indent="-444500" algn="l" rtl="0">
              <a:buClr>
                <a:srgbClr val="77B6C2"/>
              </a:buClr>
              <a:defRPr>
                <a:solidFill>
                  <a:schemeClr val="accent5">
                    <a:lumMod val="50000"/>
                  </a:schemeClr>
                </a:solidFill>
                <a:cs typeface="+mn-cs"/>
              </a:defRPr>
            </a:lvl2pPr>
            <a:lvl3pPr marL="1257300" indent="-342900" algn="l" rtl="0">
              <a:buClr>
                <a:srgbClr val="77B6C2"/>
              </a:buClr>
              <a:defRPr>
                <a:solidFill>
                  <a:schemeClr val="accent5">
                    <a:lumMod val="50000"/>
                  </a:schemeClr>
                </a:solidFill>
                <a:cs typeface="+mn-cs"/>
              </a:defRPr>
            </a:lvl3pPr>
            <a:lvl4pPr>
              <a:buClr>
                <a:srgbClr val="77B6C2"/>
              </a:buClr>
              <a:defRPr>
                <a:cs typeface="+mn-cs"/>
              </a:defRPr>
            </a:lvl4pPr>
            <a:lvl5pPr>
              <a:buClr>
                <a:srgbClr val="77B6C2"/>
              </a:buClr>
              <a:defRPr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762125" y="6343651"/>
            <a:ext cx="2057400" cy="365125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19500" y="6356351"/>
            <a:ext cx="3086100" cy="365125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04EA191-7FDB-49BB-876F-0E6279D0E0D8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5248275" y="1681163"/>
            <a:ext cx="3295650" cy="823912"/>
          </a:xfrm>
          <a:prstGeom prst="rect">
            <a:avLst/>
          </a:prstGeom>
        </p:spPr>
        <p:txBody>
          <a:bodyPr anchor="b"/>
          <a:lstStyle>
            <a:lvl1pPr marL="0" indent="0" algn="l" rtl="0">
              <a:buNone/>
              <a:defRPr sz="2400" b="1">
                <a:solidFill>
                  <a:srgbClr val="002060"/>
                </a:solidFill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5257800" y="2505075"/>
            <a:ext cx="3295650" cy="3684588"/>
          </a:xfrm>
          <a:prstGeom prst="rect">
            <a:avLst/>
          </a:prstGeom>
        </p:spPr>
        <p:txBody>
          <a:bodyPr/>
          <a:lstStyle>
            <a:lvl1pPr marL="355600" indent="-355600" algn="l" rtl="0">
              <a:buClr>
                <a:srgbClr val="77B6C2"/>
              </a:buClr>
              <a:buFont typeface="Wingdings" panose="05000000000000000000" pitchFamily="2" charset="2"/>
              <a:buChar char="ü"/>
              <a:defRPr>
                <a:solidFill>
                  <a:schemeClr val="accent5">
                    <a:lumMod val="50000"/>
                  </a:schemeClr>
                </a:solidFill>
                <a:cs typeface="+mn-cs"/>
              </a:defRPr>
            </a:lvl1pPr>
            <a:lvl2pPr marL="901700" indent="-444500" algn="l" rtl="0">
              <a:buClr>
                <a:srgbClr val="77B6C2"/>
              </a:buClr>
              <a:defRPr>
                <a:solidFill>
                  <a:schemeClr val="accent5">
                    <a:lumMod val="50000"/>
                  </a:schemeClr>
                </a:solidFill>
                <a:cs typeface="+mn-cs"/>
              </a:defRPr>
            </a:lvl2pPr>
            <a:lvl3pPr marL="1257300" indent="-342900" algn="l" rtl="0">
              <a:buClr>
                <a:srgbClr val="77B6C2"/>
              </a:buClr>
              <a:defRPr>
                <a:solidFill>
                  <a:schemeClr val="accent5">
                    <a:lumMod val="50000"/>
                  </a:schemeClr>
                </a:solidFill>
                <a:cs typeface="+mn-cs"/>
              </a:defRPr>
            </a:lvl3pPr>
            <a:lvl4pPr>
              <a:buClr>
                <a:srgbClr val="77B6C2"/>
              </a:buClr>
              <a:defRPr>
                <a:cs typeface="+mn-cs"/>
              </a:defRPr>
            </a:lvl4pPr>
            <a:lvl5pPr>
              <a:buClr>
                <a:srgbClr val="77B6C2"/>
              </a:buClr>
              <a:defRPr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44173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7825" y="365126"/>
            <a:ext cx="6867525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89447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0" y="6356351"/>
            <a:ext cx="2057400" cy="365125"/>
          </a:xfrm>
        </p:spPr>
        <p:txBody>
          <a:bodyPr/>
          <a:lstStyle/>
          <a:p>
            <a:pPr>
              <a:defRPr/>
            </a:pPr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71900" y="6356351"/>
            <a:ext cx="3086100" cy="365125"/>
          </a:xfrm>
        </p:spPr>
        <p:txBody>
          <a:bodyPr/>
          <a:lstStyle/>
          <a:p>
            <a:pPr>
              <a:defRPr/>
            </a:pPr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50292-EB96-43D7-9984-C190831E506A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27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96080-DA2C-4F88-889F-5CA9776AEF91}" type="slidenum">
              <a:rPr lang="en-US" alt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36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2" y="1122363"/>
            <a:ext cx="5868537" cy="2387600"/>
          </a:xfrm>
          <a:prstGeom prst="rect">
            <a:avLst/>
          </a:prstGeom>
        </p:spPr>
        <p:txBody>
          <a:bodyPr anchor="b"/>
          <a:lstStyle>
            <a:lvl1pPr algn="r" rtl="1">
              <a:defRPr sz="6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he-IL" dirty="0" smtClean="0"/>
              <a:t>כותרת ראשית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2293" y="3602038"/>
            <a:ext cx="5894390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rgbClr val="89447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1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6991350" cy="1325563"/>
          </a:xfrm>
        </p:spPr>
        <p:txBody>
          <a:bodyPr/>
          <a:lstStyle>
            <a:lvl1pPr>
              <a:defRPr>
                <a:solidFill>
                  <a:srgbClr val="8944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6991350" cy="4351338"/>
          </a:xfrm>
        </p:spPr>
        <p:txBody>
          <a:bodyPr/>
          <a:lstStyle>
            <a:lvl1pPr marL="531813" indent="-531813">
              <a:buClr>
                <a:srgbClr val="77B6C2"/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1077913" indent="-546100">
              <a:buClr>
                <a:srgbClr val="77B6C2"/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 marL="1528763" indent="-450850">
              <a:buClr>
                <a:srgbClr val="77B6C2"/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 marL="1787525" indent="-258763">
              <a:buClr>
                <a:srgbClr val="77B6C2"/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316" y="6356355"/>
            <a:ext cx="2057400" cy="365125"/>
          </a:xfrm>
        </p:spPr>
        <p:txBody>
          <a:bodyPr/>
          <a:lstStyle>
            <a:lvl1pPr algn="r" rtl="1"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4850" y="6356355"/>
            <a:ext cx="265107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3297" y="6356355"/>
            <a:ext cx="2057400" cy="365125"/>
          </a:xfrm>
        </p:spPr>
        <p:txBody>
          <a:bodyPr/>
          <a:lstStyle>
            <a:lvl1pPr algn="l">
              <a:defRPr/>
            </a:lvl1pPr>
          </a:lstStyle>
          <a:p>
            <a:fld id="{A9519BA5-CAF3-43C4-A411-6FAF73B8A9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3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24075" y="63436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36666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38575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36666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C79C8B8B-45C3-44AD-B017-4CFDD255427E}" type="slidenum">
              <a:rPr lang="en-US" smtClean="0">
                <a:solidFill>
                  <a:srgbClr val="336666"/>
                </a:solidFill>
                <a:latin typeface="Arial" pitchFamily="34" charset="0"/>
                <a:cs typeface="Times New Roman" pitchFamily="18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336666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38375" y="1122363"/>
            <a:ext cx="5762625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n-cs"/>
              </a:defRPr>
            </a:lvl1pPr>
          </a:lstStyle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Click to edit Master title style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238375" y="3602038"/>
            <a:ext cx="5762625" cy="13763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89447E"/>
                </a:solidFill>
              </a:rPr>
              <a:t>Click to edit Master subtitle style</a:t>
            </a:r>
            <a:endParaRPr lang="en-US" dirty="0">
              <a:solidFill>
                <a:srgbClr val="8944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2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7471" y="365128"/>
            <a:ext cx="70719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dirty="0" smtClean="0"/>
              <a:t>כותרת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527" y="1825625"/>
            <a:ext cx="71012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dirty="0" smtClean="0"/>
              <a:t>טקסט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19BA5-CAF3-43C4-A411-6FAF73B8A9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1"/>
          <p:cNvSpPr txBox="1">
            <a:spLocks/>
          </p:cNvSpPr>
          <p:nvPr/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CE84E5-DF8F-40CF-85AE-FBE1BE1CB286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519BA5-CAF3-43C4-A411-6FAF73B8A9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0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89447E"/>
          </a:solidFill>
          <a:latin typeface="+mj-lt"/>
          <a:ea typeface="+mj-ea"/>
          <a:cs typeface="+mn-cs"/>
        </a:defRPr>
      </a:lvl1pPr>
    </p:titleStyle>
    <p:bodyStyle>
      <a:lvl1pPr marL="355600" indent="-355600" algn="r" defTabSz="914400" rtl="1" eaLnBrk="1" latinLnBrk="0" hangingPunct="1">
        <a:lnSpc>
          <a:spcPct val="90000"/>
        </a:lnSpc>
        <a:spcBef>
          <a:spcPts val="1000"/>
        </a:spcBef>
        <a:buClr>
          <a:srgbClr val="77B6C2"/>
        </a:buClr>
        <a:buFont typeface="Wingdings" panose="05000000000000000000" pitchFamily="2" charset="2"/>
        <a:buChar char="ü"/>
        <a:defRPr sz="2800" kern="1200">
          <a:solidFill>
            <a:schemeClr val="accent5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r" defTabSz="914400" rtl="1" eaLnBrk="1" latinLnBrk="0" hangingPunct="1">
        <a:lnSpc>
          <a:spcPct val="90000"/>
        </a:lnSpc>
        <a:spcBef>
          <a:spcPts val="500"/>
        </a:spcBef>
        <a:buClr>
          <a:srgbClr val="77B6C2"/>
        </a:buClr>
        <a:buFont typeface="Wingdings" panose="05000000000000000000" pitchFamily="2" charset="2"/>
        <a:buChar char="§"/>
        <a:defRPr sz="2400" kern="1200">
          <a:solidFill>
            <a:schemeClr val="accent5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457200" algn="r" defTabSz="914400" rtl="1" eaLnBrk="1" latinLnBrk="0" hangingPunct="1">
        <a:lnSpc>
          <a:spcPct val="90000"/>
        </a:lnSpc>
        <a:spcBef>
          <a:spcPts val="500"/>
        </a:spcBef>
        <a:buClr>
          <a:srgbClr val="77B6C2"/>
        </a:buClr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r" defTabSz="914400" rtl="1" eaLnBrk="1" latinLnBrk="0" hangingPunct="1">
        <a:lnSpc>
          <a:spcPct val="90000"/>
        </a:lnSpc>
        <a:spcBef>
          <a:spcPts val="500"/>
        </a:spcBef>
        <a:buClr>
          <a:srgbClr val="77B6C2"/>
        </a:buClr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77B6C2"/>
        </a:buClr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2" y="365129"/>
            <a:ext cx="70719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dirty="0" smtClean="0"/>
              <a:t>כותרת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1012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19BA5-CAF3-43C4-A411-6FAF73B8A9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1"/>
          <p:cNvSpPr txBox="1">
            <a:spLocks/>
          </p:cNvSpPr>
          <p:nvPr/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CE84E5-DF8F-40CF-85AE-FBE1BE1CB286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519BA5-CAF3-43C4-A411-6FAF73B8A9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0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89447E"/>
          </a:solidFill>
          <a:latin typeface="+mj-lt"/>
          <a:ea typeface="+mj-ea"/>
          <a:cs typeface="+mn-cs"/>
        </a:defRPr>
      </a:lvl1pPr>
    </p:titleStyle>
    <p:bodyStyle>
      <a:lvl1pPr marL="450850" indent="-450850" algn="r" defTabSz="914400" rtl="1" eaLnBrk="1" latinLnBrk="0" hangingPunct="1">
        <a:lnSpc>
          <a:spcPct val="90000"/>
        </a:lnSpc>
        <a:spcBef>
          <a:spcPts val="1000"/>
        </a:spcBef>
        <a:buClr>
          <a:srgbClr val="77B6C2"/>
        </a:buClr>
        <a:buFont typeface="Wingdings" panose="05000000000000000000" pitchFamily="2" charset="2"/>
        <a:buChar char="ü"/>
        <a:defRPr sz="2800" kern="1200">
          <a:solidFill>
            <a:schemeClr val="accent5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00113" indent="-442913" algn="r" defTabSz="914400" rtl="1" eaLnBrk="1" latinLnBrk="0" hangingPunct="1">
        <a:lnSpc>
          <a:spcPct val="90000"/>
        </a:lnSpc>
        <a:spcBef>
          <a:spcPts val="500"/>
        </a:spcBef>
        <a:buClr>
          <a:srgbClr val="77B6C2"/>
        </a:buClr>
        <a:buFont typeface="Wingdings" panose="05000000000000000000" pitchFamily="2" charset="2"/>
        <a:buChar char="§"/>
        <a:defRPr sz="2400" kern="1200">
          <a:solidFill>
            <a:schemeClr val="accent5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457200" algn="r" defTabSz="914400" rtl="1" eaLnBrk="1" latinLnBrk="0" hangingPunct="1">
        <a:lnSpc>
          <a:spcPct val="90000"/>
        </a:lnSpc>
        <a:spcBef>
          <a:spcPts val="500"/>
        </a:spcBef>
        <a:buClr>
          <a:srgbClr val="77B6C2"/>
        </a:buClr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r" defTabSz="914400" rtl="1" eaLnBrk="1" latinLnBrk="0" hangingPunct="1">
        <a:lnSpc>
          <a:spcPct val="90000"/>
        </a:lnSpc>
        <a:spcBef>
          <a:spcPts val="500"/>
        </a:spcBef>
        <a:buClr>
          <a:srgbClr val="77B6C2"/>
        </a:buClr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77B6C2"/>
        </a:buClr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3" y="365129"/>
            <a:ext cx="70719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dirty="0" smtClean="0"/>
              <a:t>כותרת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1012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19BA5-CAF3-43C4-A411-6FAF73B8A9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1"/>
          <p:cNvSpPr txBox="1">
            <a:spLocks/>
          </p:cNvSpPr>
          <p:nvPr/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CE84E5-DF8F-40CF-85AE-FBE1BE1CB286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519BA5-CAF3-43C4-A411-6FAF73B8A9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0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89447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0850" indent="-450850" algn="r" defTabSz="914400" rtl="1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ü"/>
        <a:defRPr sz="2800" kern="1200">
          <a:solidFill>
            <a:schemeClr val="accent5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82663" indent="-525463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accent5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388938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340768"/>
            <a:ext cx="6524327" cy="127476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altLang="he-IL" sz="4000" dirty="0" smtClean="0">
                <a:solidFill>
                  <a:schemeClr val="tx2">
                    <a:satMod val="130000"/>
                  </a:schemeClr>
                </a:solidFill>
              </a:rPr>
              <a:t>מרכז ארצי לבחינות ולהערכה </a:t>
            </a:r>
            <a:br>
              <a:rPr lang="he-IL" altLang="he-IL" sz="40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he-IL" altLang="he-IL" sz="4000" dirty="0" smtClean="0">
                <a:solidFill>
                  <a:schemeClr val="tx2">
                    <a:satMod val="130000"/>
                  </a:schemeClr>
                </a:solidFill>
              </a:rPr>
              <a:t>מדור במו"ת </a:t>
            </a:r>
            <a:br>
              <a:rPr lang="he-IL" altLang="he-IL" sz="40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he-IL" altLang="he-IL" sz="2700" dirty="0" smtClean="0">
                <a:solidFill>
                  <a:schemeClr val="tx2">
                    <a:satMod val="130000"/>
                  </a:schemeClr>
                </a:solidFill>
              </a:rPr>
              <a:t>בחינות    מותאמות</a:t>
            </a:r>
            <a:endParaRPr lang="en-US" altLang="he-IL" sz="2700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3140968"/>
            <a:ext cx="7405687" cy="1752600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he-IL" altLang="he-IL" dirty="0" smtClean="0"/>
              <a:t>כנס מאבחני לקויות למידה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e-IL" altLang="he-IL" dirty="0" smtClean="0"/>
              <a:t>גני התערוכה, תל אביב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he-IL" altLang="he-IL" dirty="0" smtClean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e-IL" dirty="0" smtClean="0"/>
              <a:t>אלול תשע"ו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e-IL" altLang="he-IL" dirty="0" smtClean="0"/>
              <a:t>ספטמבר 2016</a:t>
            </a:r>
            <a:endParaRPr lang="en-US" altLang="he-IL" dirty="0" smtClean="0"/>
          </a:p>
        </p:txBody>
      </p:sp>
    </p:spTree>
    <p:extLst>
      <p:ext uri="{BB962C8B-B14F-4D97-AF65-F5344CB8AC3E}">
        <p14:creationId xmlns:p14="http://schemas.microsoft.com/office/powerpoint/2010/main" val="331834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-20637" y="173038"/>
            <a:ext cx="7616974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defTabSz="444500" rtl="1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r" defTabSz="444500" rtl="1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r" defTabSz="444500" rtl="1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r" defTabSz="444500" rtl="1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r" defTabSz="444500" rtl="1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45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45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45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45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ct val="75000"/>
              </a:lnSpc>
              <a:spcBef>
                <a:spcPct val="0"/>
              </a:spcBef>
              <a:spcAft>
                <a:spcPct val="45000"/>
              </a:spcAft>
              <a:buFontTx/>
              <a:buNone/>
            </a:pPr>
            <a:r>
              <a:rPr lang="he-IL" altLang="he-IL" sz="3600" b="1" dirty="0" smtClean="0">
                <a:solidFill>
                  <a:srgbClr val="89447E"/>
                </a:solidFill>
                <a:latin typeface="Arial" pitchFamily="34" charset="0"/>
              </a:rPr>
              <a:t>לקות בקריאה– רקע</a:t>
            </a:r>
            <a:endParaRPr lang="en-US" altLang="he-IL" sz="3600" dirty="0" smtClean="0">
              <a:solidFill>
                <a:srgbClr val="89447E"/>
              </a:solidFill>
              <a:latin typeface="Arial" pitchFamily="34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23529" y="762000"/>
            <a:ext cx="7128792" cy="233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e-IL" altLang="he-IL" sz="2600" dirty="0" smtClean="0">
                <a:solidFill>
                  <a:srgbClr val="000066"/>
                </a:solidFill>
                <a:latin typeface="Arial" pitchFamily="34" charset="0"/>
              </a:rPr>
              <a:t>רקע מפורט ומתועד המעיד על קשיים ברכישת הקריאה בשפת האם, כולל: </a:t>
            </a: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e-IL" altLang="he-IL" sz="2600" dirty="0" smtClean="0">
                <a:solidFill>
                  <a:srgbClr val="000066"/>
                </a:solidFill>
                <a:latin typeface="Arial" pitchFamily="34" charset="0"/>
              </a:rPr>
              <a:t>	-עיכוב בגיל רכישת הקריאה</a:t>
            </a: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e-IL" altLang="he-IL" sz="2600" dirty="0" smtClean="0">
                <a:solidFill>
                  <a:srgbClr val="000066"/>
                </a:solidFill>
                <a:latin typeface="Arial" pitchFamily="34" charset="0"/>
              </a:rPr>
              <a:t>	-מתן סיוע של הוראה מתקנת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e-IL" sz="2600" dirty="0" smtClean="0">
              <a:solidFill>
                <a:srgbClr val="000066"/>
              </a:solidFill>
              <a:latin typeface="Arial" pitchFamily="34" charset="0"/>
            </a:endParaRP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32" y="5013176"/>
            <a:ext cx="2299792" cy="152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7545" y="2828836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he-IL" dirty="0">
              <a:solidFill>
                <a:srgbClr val="000066"/>
              </a:solidFill>
              <a:latin typeface="Arial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e-IL" altLang="he-IL" sz="2600" dirty="0">
                <a:solidFill>
                  <a:srgbClr val="000066"/>
                </a:solidFill>
                <a:latin typeface="Arial" pitchFamily="34" charset="0"/>
              </a:rPr>
              <a:t>אבחונים המעידים על קשיי קריאה וקשיים </a:t>
            </a:r>
            <a:r>
              <a:rPr lang="he-IL" altLang="he-IL" sz="2600" dirty="0" smtClean="0">
                <a:solidFill>
                  <a:srgbClr val="000066"/>
                </a:solidFill>
                <a:latin typeface="Arial" pitchFamily="34" charset="0"/>
              </a:rPr>
              <a:t>במנגנוני פענוח </a:t>
            </a:r>
            <a:r>
              <a:rPr lang="he-IL" altLang="he-IL" sz="2600" dirty="0">
                <a:solidFill>
                  <a:srgbClr val="000066"/>
                </a:solidFill>
                <a:latin typeface="Arial" pitchFamily="34" charset="0"/>
              </a:rPr>
              <a:t>ובמנגנונים פונולוגיים מגיל צעיר ולאורך השנים.</a:t>
            </a:r>
            <a:endParaRPr lang="en-US" altLang="he-IL" sz="2600" dirty="0">
              <a:solidFill>
                <a:srgbClr val="00006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6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-20637" y="173038"/>
            <a:ext cx="768898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defTabSz="444500" rtl="1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r" defTabSz="444500" rtl="1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r" defTabSz="444500" rtl="1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r" defTabSz="444500" rtl="1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r" defTabSz="444500" rtl="1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45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45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45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45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45000"/>
              </a:spcAft>
              <a:buFontTx/>
              <a:buNone/>
            </a:pPr>
            <a:r>
              <a:rPr lang="he-IL" altLang="he-IL" sz="3600" b="1" dirty="0" smtClean="0">
                <a:solidFill>
                  <a:srgbClr val="89447E"/>
                </a:solidFill>
                <a:latin typeface="Arial" pitchFamily="34" charset="0"/>
              </a:rPr>
              <a:t>לקות בקריאה– תפקוד עדכני</a:t>
            </a:r>
            <a:endParaRPr lang="en-US" altLang="he-IL" sz="3600" b="1" dirty="0" smtClean="0">
              <a:solidFill>
                <a:srgbClr val="89447E"/>
              </a:solidFill>
              <a:latin typeface="Arial" pitchFamily="34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11560" y="990600"/>
            <a:ext cx="6696745" cy="367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fontAlgn="base" hangingPunct="1">
              <a:spcBef>
                <a:spcPct val="0"/>
              </a:spcBef>
              <a:spcAft>
                <a:spcPct val="40000"/>
              </a:spcAft>
            </a:pPr>
            <a:r>
              <a:rPr lang="he-IL" altLang="he-IL" sz="2500" dirty="0" smtClean="0">
                <a:solidFill>
                  <a:srgbClr val="000066"/>
                </a:solidFill>
                <a:latin typeface="Arial" pitchFamily="34" charset="0"/>
              </a:rPr>
              <a:t>קצב ודיוק בקריאה קולית  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40000"/>
              </a:spcAft>
            </a:pPr>
            <a:r>
              <a:rPr lang="he-IL" altLang="he-IL" sz="2500" dirty="0" smtClean="0">
                <a:solidFill>
                  <a:srgbClr val="000066"/>
                </a:solidFill>
                <a:latin typeface="Arial" pitchFamily="34" charset="0"/>
              </a:rPr>
              <a:t>תפקוד במנגנונים העומדים בבסיס הקריאה: פענוח מילים שלמות, פענוח מילות תפל, פענוח אבני יסוד</a:t>
            </a:r>
            <a:r>
              <a:rPr lang="he-IL" altLang="he-IL" sz="2500" dirty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he-IL" altLang="he-IL" sz="2500" dirty="0" smtClean="0">
                <a:solidFill>
                  <a:srgbClr val="000066"/>
                </a:solidFill>
                <a:latin typeface="Arial" pitchFamily="34" charset="0"/>
              </a:rPr>
              <a:t>  </a:t>
            </a:r>
            <a:endParaRPr lang="en-US" altLang="he-IL" sz="2500" dirty="0" smtClean="0">
              <a:solidFill>
                <a:srgbClr val="000066"/>
              </a:solidFill>
              <a:latin typeface="Arial" pitchFamily="34" charset="0"/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40000"/>
              </a:spcAft>
            </a:pPr>
            <a:r>
              <a:rPr lang="he-IL" altLang="he-IL" sz="2500" dirty="0" smtClean="0">
                <a:solidFill>
                  <a:srgbClr val="000066"/>
                </a:solidFill>
                <a:latin typeface="Arial" pitchFamily="34" charset="0"/>
              </a:rPr>
              <a:t>תפקוד במנגנונים פונולוגיים: השמטת צלילים/פונמות, פירוק והרכבה לפונמות, היפוך, או מבחנים פונולוגיים אחרים המעידים על קושי משמעותי</a:t>
            </a:r>
            <a:endParaRPr lang="en-US" altLang="he-IL" sz="2500" dirty="0" smtClean="0">
              <a:solidFill>
                <a:srgbClr val="000066"/>
              </a:solidFill>
              <a:latin typeface="Arial" pitchFamily="34" charset="0"/>
            </a:endParaRPr>
          </a:p>
          <a:p>
            <a:pPr marL="342900" indent="-342900" eaLnBrk="1" fontAlgn="base" hangingPunct="1">
              <a:spcBef>
                <a:spcPct val="10000"/>
              </a:spcBef>
              <a:spcAft>
                <a:spcPct val="0"/>
              </a:spcAft>
            </a:pPr>
            <a:r>
              <a:rPr lang="he-IL" altLang="he-IL" sz="2500" dirty="0" smtClean="0">
                <a:solidFill>
                  <a:srgbClr val="000066"/>
                </a:solidFill>
                <a:latin typeface="Arial" pitchFamily="34" charset="0"/>
              </a:rPr>
              <a:t>בדיקת הבנת הנקרא במבחן קריאה דמומה</a:t>
            </a:r>
            <a:endParaRPr lang="en-US" altLang="he-IL" sz="2500" dirty="0" smtClean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59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-20637" y="173038"/>
            <a:ext cx="7616974" cy="55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defTabSz="444500" rtl="1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r" defTabSz="444500" rtl="1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r" defTabSz="444500" rtl="1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r" defTabSz="444500" rtl="1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r" defTabSz="444500" rtl="1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45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45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45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45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45000"/>
              </a:spcAft>
              <a:buFontTx/>
              <a:buNone/>
            </a:pPr>
            <a:r>
              <a:rPr lang="he-IL" altLang="he-IL" sz="4000" b="1" dirty="0" smtClean="0">
                <a:solidFill>
                  <a:srgbClr val="89447E"/>
                </a:solidFill>
                <a:latin typeface="Arial" pitchFamily="34" charset="0"/>
              </a:rPr>
              <a:t>שפה זרה</a:t>
            </a:r>
            <a:endParaRPr lang="en-US" altLang="he-IL" sz="4000" b="1" dirty="0" smtClean="0">
              <a:solidFill>
                <a:srgbClr val="89447E"/>
              </a:solidFill>
              <a:latin typeface="Arial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51520" y="990600"/>
            <a:ext cx="7344816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r" rtl="1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50000"/>
              </a:spcAft>
            </a:pPr>
            <a:r>
              <a:rPr lang="he-IL" altLang="he-IL" sz="2400" dirty="0" smtClean="0">
                <a:solidFill>
                  <a:srgbClr val="000066"/>
                </a:solidFill>
                <a:latin typeface="Arial" pitchFamily="34" charset="0"/>
              </a:rPr>
              <a:t>עדות לקיום לקות קריאה או למנגנונים לקויים בשפת האם  </a:t>
            </a:r>
          </a:p>
          <a:p>
            <a:pPr eaLnBrk="1" fontAlgn="base" hangingPunct="1">
              <a:spcBef>
                <a:spcPct val="0"/>
              </a:spcBef>
              <a:spcAft>
                <a:spcPct val="50000"/>
              </a:spcAft>
            </a:pPr>
            <a:r>
              <a:rPr lang="he-IL" altLang="he-IL" sz="2400" dirty="0" smtClean="0">
                <a:solidFill>
                  <a:srgbClr val="000066"/>
                </a:solidFill>
                <a:latin typeface="Arial" pitchFamily="34" charset="0"/>
              </a:rPr>
              <a:t>קצב ודיוק בקריאה קולית  </a:t>
            </a:r>
          </a:p>
          <a:p>
            <a:pPr eaLnBrk="1" fontAlgn="base" hangingPunct="1">
              <a:spcBef>
                <a:spcPct val="0"/>
              </a:spcBef>
              <a:spcAft>
                <a:spcPct val="50000"/>
              </a:spcAft>
            </a:pPr>
            <a:r>
              <a:rPr lang="he-IL" altLang="he-IL" sz="2400" dirty="0" smtClean="0">
                <a:solidFill>
                  <a:srgbClr val="000066"/>
                </a:solidFill>
                <a:latin typeface="Arial" pitchFamily="34" charset="0"/>
              </a:rPr>
              <a:t>תפקוד בהבנת הנקרא (על סמך קטע קריאה המתאים לרמת אוצר המילים)</a:t>
            </a:r>
          </a:p>
          <a:p>
            <a:pPr eaLnBrk="1" fontAlgn="base" hangingPunct="1">
              <a:spcBef>
                <a:spcPct val="0"/>
              </a:spcBef>
              <a:spcAft>
                <a:spcPct val="50000"/>
              </a:spcAft>
            </a:pPr>
            <a:r>
              <a:rPr lang="he-IL" altLang="he-IL" sz="2400" dirty="0" smtClean="0">
                <a:solidFill>
                  <a:srgbClr val="000066"/>
                </a:solidFill>
                <a:latin typeface="Arial" pitchFamily="34" charset="0"/>
              </a:rPr>
              <a:t>שלילת גורמים אחרים שהיו יכולים להשפיע לרעה על רכישת השפה (למשל, חסך בהוראה, פטור לא מוצדק ממטלות שונות)</a:t>
            </a:r>
          </a:p>
          <a:p>
            <a:pPr eaLnBrk="1" fontAlgn="base" hangingPunct="1">
              <a:spcBef>
                <a:spcPct val="0"/>
              </a:spcBef>
              <a:spcAft>
                <a:spcPct val="50000"/>
              </a:spcAft>
            </a:pPr>
            <a:r>
              <a:rPr lang="he-IL" altLang="he-IL" sz="2400" dirty="0" smtClean="0">
                <a:solidFill>
                  <a:srgbClr val="000066"/>
                </a:solidFill>
                <a:latin typeface="Arial" pitchFamily="34" charset="0"/>
              </a:rPr>
              <a:t>תיאור תפקוד הבנת הנשמע (ע"ס קטע </a:t>
            </a:r>
            <a:r>
              <a:rPr lang="he-IL" altLang="he-IL" sz="2400" u="sng" dirty="0" smtClean="0">
                <a:solidFill>
                  <a:srgbClr val="000066"/>
                </a:solidFill>
                <a:latin typeface="Arial" pitchFamily="34" charset="0"/>
              </a:rPr>
              <a:t>אחר</a:t>
            </a:r>
            <a:r>
              <a:rPr lang="he-IL" altLang="he-IL" sz="2400" dirty="0" smtClean="0">
                <a:solidFill>
                  <a:srgbClr val="000066"/>
                </a:solidFill>
                <a:latin typeface="Arial" pitchFamily="34" charset="0"/>
              </a:rPr>
              <a:t> המתאים לרמת הגיל, כולל הערכה כמותית, למשל, מס' תשובות נכונות, מס' מילים שתורגמו נכון)</a:t>
            </a:r>
          </a:p>
          <a:p>
            <a:pPr eaLnBrk="1" fontAlgn="base" hangingPunct="1">
              <a:spcBef>
                <a:spcPct val="0"/>
              </a:spcBef>
              <a:spcAft>
                <a:spcPct val="50000"/>
              </a:spcAft>
            </a:pPr>
            <a:r>
              <a:rPr lang="he-IL" altLang="he-IL" sz="2400" dirty="0" smtClean="0">
                <a:solidFill>
                  <a:srgbClr val="000066"/>
                </a:solidFill>
                <a:latin typeface="Arial" pitchFamily="34" charset="0"/>
              </a:rPr>
              <a:t>הערכת אוצר מלים</a:t>
            </a:r>
            <a:endParaRPr lang="en-US" altLang="he-IL" sz="2400" dirty="0" smtClean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8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7674"/>
            <a:ext cx="7200800" cy="727030"/>
          </a:xfrm>
        </p:spPr>
        <p:txBody>
          <a:bodyPr/>
          <a:lstStyle/>
          <a:p>
            <a:r>
              <a:rPr lang="he-IL" dirty="0" smtClean="0"/>
              <a:t>הערכת תפקוד באנגלית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34" t="14977" r="13332" b="41894"/>
          <a:stretch/>
        </p:blipFill>
        <p:spPr bwMode="auto">
          <a:xfrm>
            <a:off x="542560" y="980728"/>
            <a:ext cx="686889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16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7674"/>
            <a:ext cx="7200800" cy="727030"/>
          </a:xfrm>
        </p:spPr>
        <p:txBody>
          <a:bodyPr/>
          <a:lstStyle/>
          <a:p>
            <a:r>
              <a:rPr lang="he-IL" dirty="0" smtClean="0"/>
              <a:t>הערכת תפקוד באנגלית- המשך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1" t="22619" r="12601" b="26321"/>
          <a:stretch/>
        </p:blipFill>
        <p:spPr bwMode="auto">
          <a:xfrm>
            <a:off x="237588" y="980728"/>
            <a:ext cx="7113162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6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042988" y="1371600"/>
            <a:ext cx="6697364" cy="317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eaLnBrk="1" fontAlgn="base" hangingPunct="1">
              <a:spcBef>
                <a:spcPct val="0"/>
              </a:spcBef>
              <a:spcAft>
                <a:spcPct val="85000"/>
              </a:spcAft>
            </a:pPr>
            <a:r>
              <a:rPr lang="he-IL" altLang="he-IL" sz="2600" dirty="0" smtClean="0">
                <a:solidFill>
                  <a:srgbClr val="000066"/>
                </a:solidFill>
                <a:latin typeface="Arial" pitchFamily="34" charset="0"/>
              </a:rPr>
              <a:t>בבחינה הפסיכומטרית יש כיום מטלת כתיבה, ניתנים תנאים במטלה זו כשיש עדות לקשיים משמעותיים בתחום </a:t>
            </a:r>
            <a:r>
              <a:rPr lang="he-IL" altLang="he-IL" sz="2600" dirty="0" err="1" smtClean="0">
                <a:solidFill>
                  <a:srgbClr val="000066"/>
                </a:solidFill>
                <a:latin typeface="Arial" pitchFamily="34" charset="0"/>
              </a:rPr>
              <a:t>הגרפו</a:t>
            </a:r>
            <a:r>
              <a:rPr lang="he-IL" altLang="he-IL" sz="2600" dirty="0" smtClean="0">
                <a:solidFill>
                  <a:srgbClr val="000066"/>
                </a:solidFill>
                <a:latin typeface="Arial" pitchFamily="34" charset="0"/>
              </a:rPr>
              <a:t>-מוטורי, שהופיעו בגיל צעיר, ומשפיעים באופן משמעותי על התפקוד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85000"/>
              </a:spcAft>
            </a:pPr>
            <a:r>
              <a:rPr lang="he-IL" altLang="he-IL" sz="2600" dirty="0" smtClean="0">
                <a:solidFill>
                  <a:srgbClr val="000066"/>
                </a:solidFill>
                <a:latin typeface="Arial" pitchFamily="34" charset="0"/>
              </a:rPr>
              <a:t>עדויות לטיפול בריפוי בעיסוק</a:t>
            </a:r>
          </a:p>
          <a:p>
            <a:pPr eaLnBrk="1" fontAlgn="base" hangingPunct="1">
              <a:spcBef>
                <a:spcPct val="0"/>
              </a:spcBef>
              <a:spcAft>
                <a:spcPct val="85000"/>
              </a:spcAft>
              <a:buFontTx/>
              <a:buChar char="•"/>
            </a:pPr>
            <a:endParaRPr lang="he-IL" altLang="he-IL" sz="2600" b="1" dirty="0" smtClean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-20637" y="173038"/>
            <a:ext cx="7616974" cy="55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defTabSz="444500" rtl="1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r" defTabSz="444500" rtl="1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r" defTabSz="444500" rtl="1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r" defTabSz="444500" rtl="1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r" defTabSz="444500" rtl="1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45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45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45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45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45000"/>
              </a:spcAft>
              <a:buFontTx/>
              <a:buNone/>
            </a:pPr>
            <a:r>
              <a:rPr lang="he-IL" altLang="he-IL" sz="4000" b="1" dirty="0" smtClean="0">
                <a:solidFill>
                  <a:srgbClr val="89447E"/>
                </a:solidFill>
                <a:latin typeface="Arial" pitchFamily="34" charset="0"/>
              </a:rPr>
              <a:t>לקות כתיבה</a:t>
            </a:r>
            <a:endParaRPr lang="en-US" altLang="he-IL" sz="4000" b="1" dirty="0" smtClean="0">
              <a:solidFill>
                <a:srgbClr val="89447E"/>
              </a:solidFill>
              <a:latin typeface="Arial" pitchFamily="34" charset="0"/>
            </a:endParaRPr>
          </a:p>
        </p:txBody>
      </p:sp>
      <p:pic>
        <p:nvPicPr>
          <p:cNvPr id="28676" name="Picture 3" descr="http://www.highway100.co.il/wp-content/uploads/2012/06/image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85551"/>
            <a:ext cx="3932238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0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מטלת הכתיבה	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ct val="85000"/>
              </a:spcAft>
            </a:pPr>
            <a:r>
              <a:rPr lang="he-IL" sz="2600" dirty="0">
                <a:solidFill>
                  <a:srgbClr val="000066"/>
                </a:solidFill>
                <a:latin typeface="Arial" pitchFamily="34" charset="0"/>
              </a:rPr>
              <a:t>נבדקת כתיבה עיונית: הצגת רעיון, דעה גישה וכד'. 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85000"/>
              </a:spcAft>
            </a:pPr>
            <a:r>
              <a:rPr lang="he-IL" sz="2600" dirty="0">
                <a:solidFill>
                  <a:srgbClr val="000066"/>
                </a:solidFill>
                <a:latin typeface="Arial" pitchFamily="34" charset="0"/>
              </a:rPr>
              <a:t>דיון הכולל פירוט והסבר, הצגת נימוקים, הוכחות ומסקנות.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85000"/>
              </a:spcAft>
            </a:pPr>
            <a:r>
              <a:rPr lang="he-IL" sz="2600" dirty="0">
                <a:solidFill>
                  <a:srgbClr val="000066"/>
                </a:solidFill>
                <a:latin typeface="Arial" pitchFamily="34" charset="0"/>
              </a:rPr>
              <a:t>קישור הגיוני בין חלקי </a:t>
            </a:r>
            <a:r>
              <a:rPr lang="he-IL" sz="2600" dirty="0" smtClean="0">
                <a:solidFill>
                  <a:srgbClr val="000066"/>
                </a:solidFill>
                <a:latin typeface="Arial" pitchFamily="34" charset="0"/>
              </a:rPr>
              <a:t>הטקסט.</a:t>
            </a:r>
            <a:endParaRPr lang="he-IL" sz="2600" dirty="0">
              <a:solidFill>
                <a:srgbClr val="000066"/>
              </a:solidFill>
              <a:latin typeface="Arial" pitchFamily="34" charset="0"/>
            </a:endParaRPr>
          </a:p>
          <a:p>
            <a:pPr marL="457200" indent="-457200" eaLnBrk="1" hangingPunct="1">
              <a:spcBef>
                <a:spcPct val="0"/>
              </a:spcBef>
              <a:spcAft>
                <a:spcPct val="85000"/>
              </a:spcAft>
            </a:pPr>
            <a:r>
              <a:rPr lang="he-IL" sz="2600" dirty="0">
                <a:solidFill>
                  <a:srgbClr val="000066"/>
                </a:solidFill>
                <a:latin typeface="Arial" pitchFamily="34" charset="0"/>
              </a:rPr>
              <a:t>לשון מדויקת בהירה ובמשלב אחיד.</a:t>
            </a:r>
          </a:p>
          <a:p>
            <a:r>
              <a:rPr lang="he-IL" dirty="0" smtClean="0">
                <a:solidFill>
                  <a:srgbClr val="89447E"/>
                </a:solidFill>
              </a:rPr>
              <a:t>הערכה בשני ממדים – לשון ותוכן</a:t>
            </a:r>
            <a:endParaRPr lang="he-IL" dirty="0">
              <a:solidFill>
                <a:srgbClr val="89447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9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בדיקת מטלת הכתיבה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e-IL" strike="sngStrike" dirty="0" smtClean="0"/>
          </a:p>
          <a:p>
            <a:r>
              <a:rPr lang="he-IL" dirty="0" smtClean="0">
                <a:solidFill>
                  <a:srgbClr val="89447E"/>
                </a:solidFill>
              </a:rPr>
              <a:t>הערכת לשון </a:t>
            </a:r>
            <a:r>
              <a:rPr lang="he-IL" sz="2600" dirty="0">
                <a:solidFill>
                  <a:srgbClr val="000066"/>
                </a:solidFill>
              </a:rPr>
              <a:t>– ניסוח, סגנון כתיבה, משלב, רמה לשונית. דיוק בשימוש במלים, עושר לשוני, ארגון לשוני </a:t>
            </a:r>
            <a:r>
              <a:rPr lang="he-IL" sz="2600" dirty="0" smtClean="0">
                <a:solidFill>
                  <a:srgbClr val="000066"/>
                </a:solidFill>
              </a:rPr>
              <a:t> </a:t>
            </a:r>
            <a:endParaRPr lang="he-IL" sz="2600" dirty="0">
              <a:solidFill>
                <a:srgbClr val="000066"/>
              </a:solidFill>
            </a:endParaRPr>
          </a:p>
          <a:p>
            <a:r>
              <a:rPr lang="he-IL" dirty="0">
                <a:solidFill>
                  <a:srgbClr val="89447E"/>
                </a:solidFill>
              </a:rPr>
              <a:t>הערכת התוכן </a:t>
            </a:r>
            <a:r>
              <a:rPr lang="he-IL" sz="2600" dirty="0">
                <a:solidFill>
                  <a:srgbClr val="000066"/>
                </a:solidFill>
              </a:rPr>
              <a:t>– התמקדות בנושא, בהירות רעיונית </a:t>
            </a:r>
            <a:r>
              <a:rPr lang="he-IL" sz="2600" dirty="0" err="1">
                <a:solidFill>
                  <a:srgbClr val="000066"/>
                </a:solidFill>
              </a:rPr>
              <a:t>וטעונית</a:t>
            </a:r>
            <a:r>
              <a:rPr lang="he-IL" sz="2600" dirty="0">
                <a:solidFill>
                  <a:srgbClr val="000066"/>
                </a:solidFill>
              </a:rPr>
              <a:t>, לכידות הטקסט, העדר </a:t>
            </a:r>
            <a:r>
              <a:rPr lang="he-IL" sz="2600" dirty="0" err="1">
                <a:solidFill>
                  <a:srgbClr val="000066"/>
                </a:solidFill>
              </a:rPr>
              <a:t>חזרתיות</a:t>
            </a:r>
            <a:r>
              <a:rPr lang="he-IL" sz="2600" dirty="0">
                <a:solidFill>
                  <a:srgbClr val="000066"/>
                </a:solidFill>
              </a:rPr>
              <a:t>, ביטויי חשיבה ביקורתית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79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עדכון אבחון		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sz="2600" dirty="0" smtClean="0">
              <a:solidFill>
                <a:srgbClr val="000066"/>
              </a:solidFill>
            </a:endParaRPr>
          </a:p>
          <a:p>
            <a:r>
              <a:rPr lang="he-IL" sz="2600" dirty="0">
                <a:solidFill>
                  <a:srgbClr val="000066"/>
                </a:solidFill>
              </a:rPr>
              <a:t>כאשר נערך עדכון של האבחון, אין להכניס את התוצאות לתוך האבחון הקודם</a:t>
            </a:r>
            <a:r>
              <a:rPr lang="he-IL" sz="2600" dirty="0" smtClean="0">
                <a:solidFill>
                  <a:srgbClr val="000066"/>
                </a:solidFill>
              </a:rPr>
              <a:t>!</a:t>
            </a:r>
            <a:endParaRPr lang="he-IL" sz="2600" dirty="0">
              <a:solidFill>
                <a:srgbClr val="000066"/>
              </a:solidFill>
            </a:endParaRPr>
          </a:p>
          <a:p>
            <a:endParaRPr lang="he-IL" sz="2600" dirty="0" smtClean="0">
              <a:solidFill>
                <a:srgbClr val="000066"/>
              </a:solidFill>
            </a:endParaRPr>
          </a:p>
          <a:p>
            <a:r>
              <a:rPr lang="he-IL" sz="2600" dirty="0" smtClean="0">
                <a:solidFill>
                  <a:srgbClr val="000066"/>
                </a:solidFill>
              </a:rPr>
              <a:t>יש לכתוב מכתב ובו:</a:t>
            </a:r>
          </a:p>
          <a:p>
            <a:pPr marL="0" indent="0">
              <a:buNone/>
            </a:pPr>
            <a:r>
              <a:rPr lang="he-IL" sz="2600" dirty="0" smtClean="0">
                <a:solidFill>
                  <a:srgbClr val="000066"/>
                </a:solidFill>
              </a:rPr>
              <a:t>     </a:t>
            </a:r>
            <a:r>
              <a:rPr lang="he-IL" sz="2600" dirty="0">
                <a:solidFill>
                  <a:srgbClr val="000066"/>
                </a:solidFill>
              </a:rPr>
              <a:t>- תאריך העדכון</a:t>
            </a:r>
          </a:p>
          <a:p>
            <a:pPr marL="0" indent="0">
              <a:buNone/>
            </a:pPr>
            <a:r>
              <a:rPr lang="he-IL" sz="2600" dirty="0">
                <a:solidFill>
                  <a:srgbClr val="000066"/>
                </a:solidFill>
              </a:rPr>
              <a:t>     - הבדיקות שנערכו בעדכון</a:t>
            </a:r>
          </a:p>
          <a:p>
            <a:pPr marL="0" indent="0">
              <a:buNone/>
            </a:pPr>
            <a:r>
              <a:rPr lang="he-IL" sz="2600" dirty="0">
                <a:solidFill>
                  <a:srgbClr val="000066"/>
                </a:solidFill>
              </a:rPr>
              <a:t>     - תוצאות הבדיקות המעודכנות</a:t>
            </a:r>
          </a:p>
          <a:p>
            <a:endParaRPr lang="he-IL" sz="26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79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1" y="404664"/>
            <a:ext cx="7658853" cy="914400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תנאים מותאמים בשל בעיה רפואית, נפשית וכד'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1772816"/>
            <a:ext cx="7596336" cy="33528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e-IL" sz="2600" dirty="0">
                <a:solidFill>
                  <a:srgbClr val="000066"/>
                </a:solidFill>
              </a:rPr>
              <a:t>נדרשת חוות דעת של רופא מומחה בתחום הבעיה (לא רופא משפחה)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e-IL" sz="2600" dirty="0">
                <a:solidFill>
                  <a:srgbClr val="000066"/>
                </a:solidFill>
              </a:rPr>
              <a:t>צריכה לכלול פרטי התקשרות עם המומחה (מס' טלפון, שעות קבלה)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e-IL" sz="2600" dirty="0">
                <a:solidFill>
                  <a:srgbClr val="000066"/>
                </a:solidFill>
              </a:rPr>
              <a:t>צריכה לענות על כל השאלות שמופיעות בטופס שלנו (הבעיה והרקע, הבדיקות והתוצאות, השלכות לתפקוד יומיומי ותפקוד בבחינה, כרוניות, התאמות נדרשות)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e-IL" sz="2600" dirty="0">
                <a:solidFill>
                  <a:srgbClr val="000066"/>
                </a:solidFill>
              </a:rPr>
              <a:t>אינה חייבת להיות על גבי הטופס שלנו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e-IL" sz="2600" dirty="0">
                <a:solidFill>
                  <a:srgbClr val="000066"/>
                </a:solidFill>
              </a:rPr>
              <a:t>בדרך כלל צריכה להיות עדכנית (מן השנה האחרונה)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e-IL" sz="2600" dirty="0">
                <a:solidFill>
                  <a:srgbClr val="000066"/>
                </a:solidFill>
              </a:rPr>
              <a:t>דווח מאבחן דידקטי על בעיה רפואית – אינו יכול להיחשב כדווח או פניה על לקות רפואית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85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Comic Sans MS" pitchFamily="66" charset="0"/>
              </a:rPr>
              <a:t>רקע כללי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8" y="1628800"/>
            <a:ext cx="7648636" cy="4536504"/>
          </a:xfrm>
        </p:spPr>
        <p:txBody>
          <a:bodyPr>
            <a:normAutofit lnSpcReduction="10000"/>
          </a:bodyPr>
          <a:lstStyle/>
          <a:p>
            <a:r>
              <a:rPr lang="he-IL" sz="2400" dirty="0"/>
              <a:t>היחידה לבחינות מותאמות במרכז הארצי לבחינות הוקמה </a:t>
            </a:r>
            <a:r>
              <a:rPr lang="he-IL" sz="2400" dirty="0" smtClean="0"/>
              <a:t>בשנות ה-80 </a:t>
            </a:r>
            <a:r>
              <a:rPr lang="he-IL" sz="2400" dirty="0"/>
              <a:t>במטרה לקבוע זכאות לתנאים מותאמים בבחינה הפסיכומטרית ובבחינות </a:t>
            </a:r>
            <a:r>
              <a:rPr lang="he-IL" sz="2400" dirty="0" smtClean="0"/>
              <a:t>נוספות</a:t>
            </a:r>
            <a:endParaRPr lang="he-IL" sz="2400" dirty="0"/>
          </a:p>
          <a:p>
            <a:r>
              <a:rPr lang="he-IL" sz="2400" dirty="0"/>
              <a:t>מספר </a:t>
            </a:r>
            <a:r>
              <a:rPr lang="he-IL" sz="2400" dirty="0" smtClean="0"/>
              <a:t>הפניות עלה מפניות בודדות בשנים הראשונות לכ-4,000 פניות בשנה כיום</a:t>
            </a:r>
          </a:p>
          <a:p>
            <a:r>
              <a:rPr lang="he-IL" sz="2400" dirty="0" smtClean="0"/>
              <a:t>המרכז הארצי משקיע משאבים עצומים בטיפול בפניות אלו (בממוצע פי 10 בהשוואה למשאבים המושקעים בטיפול בנבחן רגיל)</a:t>
            </a:r>
            <a:endParaRPr lang="he-IL" sz="2400" dirty="0"/>
          </a:p>
          <a:p>
            <a:r>
              <a:rPr lang="he-IL" sz="2400" dirty="0" smtClean="0"/>
              <a:t>צוות </a:t>
            </a:r>
            <a:r>
              <a:rPr lang="he-IL" sz="2400" dirty="0"/>
              <a:t>היחידה כולל אנשי מקצוע בעלי תואר שני ושלישי מתחומי הפסיכולוגיה, המדידה, הנוירופסיכולוגיה והחינוך (לקויות למידה)</a:t>
            </a:r>
          </a:p>
          <a:p>
            <a:r>
              <a:rPr lang="he-IL" sz="2400" dirty="0"/>
              <a:t>צוות היחידה מתייעץ עם אנשי מקצוע מתחום הרפואה ומתחומים נוספים בעת הצורך</a:t>
            </a: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48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8200"/>
            <a:ext cx="6840760" cy="914400"/>
          </a:xfrm>
        </p:spPr>
        <p:txBody>
          <a:bodyPr/>
          <a:lstStyle/>
          <a:p>
            <a:r>
              <a:rPr lang="he-IL" dirty="0" smtClean="0">
                <a:latin typeface="Comic Sans MS" pitchFamily="66" charset="0"/>
              </a:rPr>
              <a:t>שאלות שכיחות 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7272808" cy="4536504"/>
          </a:xfrm>
        </p:spPr>
        <p:txBody>
          <a:bodyPr/>
          <a:lstStyle/>
          <a:p>
            <a:endParaRPr lang="he-IL" sz="2400" dirty="0" smtClean="0"/>
          </a:p>
          <a:p>
            <a:r>
              <a:rPr lang="he-IL" sz="2400" dirty="0" smtClean="0"/>
              <a:t>איך יודעים אם הבחינה הוגנת ללקויים?</a:t>
            </a:r>
            <a:endParaRPr lang="he-IL" sz="2400" dirty="0"/>
          </a:p>
          <a:p>
            <a:r>
              <a:rPr lang="he-IL" sz="2400" dirty="0" smtClean="0"/>
              <a:t>למה לא נותנים התאמות כמו בבגרויות?</a:t>
            </a:r>
          </a:p>
          <a:p>
            <a:r>
              <a:rPr lang="he-IL" sz="2400" dirty="0" smtClean="0"/>
              <a:t>מה זה מפעם?</a:t>
            </a:r>
          </a:p>
          <a:p>
            <a:r>
              <a:rPr lang="he-IL" sz="2400" dirty="0" smtClean="0"/>
              <a:t>למה לא מתאפשרת חריגה מלוח הזמנים?</a:t>
            </a:r>
            <a:endParaRPr lang="he-IL" sz="2400" dirty="0"/>
          </a:p>
          <a:p>
            <a:r>
              <a:rPr lang="he-IL" sz="2400" dirty="0" smtClean="0"/>
              <a:t>למה צריך רקע מתועד?</a:t>
            </a:r>
            <a:endParaRPr lang="he-IL" sz="2400" dirty="0"/>
          </a:p>
          <a:p>
            <a:r>
              <a:rPr lang="he-IL" sz="2400" dirty="0" smtClean="0"/>
              <a:t> </a:t>
            </a:r>
            <a:endParaRPr lang="he-IL" sz="2400" dirty="0">
              <a:solidFill>
                <a:srgbClr val="89447E"/>
              </a:solidFill>
            </a:endParaRP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22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8200"/>
            <a:ext cx="6840760" cy="914400"/>
          </a:xfrm>
        </p:spPr>
        <p:txBody>
          <a:bodyPr/>
          <a:lstStyle/>
          <a:p>
            <a:r>
              <a:rPr lang="he-IL" dirty="0" smtClean="0">
                <a:latin typeface="Comic Sans MS" pitchFamily="66" charset="0"/>
              </a:rPr>
              <a:t>שאלות שכיחות 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7272808" cy="4536504"/>
          </a:xfrm>
        </p:spPr>
        <p:txBody>
          <a:bodyPr/>
          <a:lstStyle/>
          <a:p>
            <a:endParaRPr lang="he-IL" sz="2400" dirty="0" smtClean="0"/>
          </a:p>
          <a:p>
            <a:pPr lvl="0"/>
            <a:r>
              <a:rPr lang="he-IL" sz="3000" b="1" dirty="0" smtClean="0">
                <a:solidFill>
                  <a:srgbClr val="4472C4">
                    <a:lumMod val="50000"/>
                  </a:srgbClr>
                </a:solidFill>
              </a:rPr>
              <a:t>איך </a:t>
            </a:r>
            <a:r>
              <a:rPr lang="he-IL" sz="3000" b="1" dirty="0">
                <a:solidFill>
                  <a:srgbClr val="4472C4">
                    <a:lumMod val="50000"/>
                  </a:srgbClr>
                </a:solidFill>
              </a:rPr>
              <a:t>יודעים אם הבחינה הוגנת ללקויים?</a:t>
            </a:r>
            <a:endParaRPr lang="he-IL" sz="3000" b="1" dirty="0">
              <a:solidFill>
                <a:srgbClr val="89447E"/>
              </a:solidFill>
            </a:endParaRPr>
          </a:p>
          <a:p>
            <a:r>
              <a:rPr lang="he-IL" sz="2400" dirty="0" smtClean="0"/>
              <a:t>מה לא נותנים התאמות כמו בבגרויות?</a:t>
            </a:r>
          </a:p>
          <a:p>
            <a:r>
              <a:rPr lang="he-IL" sz="2400" dirty="0" smtClean="0"/>
              <a:t>מה זה מפעם?</a:t>
            </a:r>
          </a:p>
          <a:p>
            <a:r>
              <a:rPr lang="he-IL" sz="2400" dirty="0" smtClean="0"/>
              <a:t>למה לא מתאפשרת חריגה מלוח הזמנים?</a:t>
            </a:r>
            <a:endParaRPr lang="he-IL" sz="2400" dirty="0"/>
          </a:p>
          <a:p>
            <a:r>
              <a:rPr lang="he-IL" sz="2400" dirty="0" smtClean="0"/>
              <a:t>למה צריך רקע מתועד?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3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994122"/>
          </a:xfrm>
        </p:spPr>
        <p:txBody>
          <a:bodyPr>
            <a:normAutofit fontScale="90000"/>
          </a:bodyPr>
          <a:lstStyle/>
          <a:p>
            <a:r>
              <a:rPr lang="he-IL" b="1" dirty="0" smtClean="0">
                <a:latin typeface="Comic Sans MS" pitchFamily="66" charset="0"/>
              </a:rPr>
              <a:t>הוגנות מדיניות ההתאמות במחקר אורך</a:t>
            </a:r>
            <a:endParaRPr lang="he-IL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6984776" cy="3888432"/>
          </a:xfrm>
        </p:spPr>
        <p:txBody>
          <a:bodyPr/>
          <a:lstStyle/>
          <a:p>
            <a:pPr marL="0" indent="0">
              <a:buNone/>
            </a:pPr>
            <a:r>
              <a:rPr lang="he-IL" sz="2400" b="1" dirty="0">
                <a:solidFill>
                  <a:srgbClr val="89447E"/>
                </a:solidFill>
                <a:latin typeface="Comic Sans MS" pitchFamily="66" charset="0"/>
              </a:rPr>
              <a:t>מטרת המחקר</a:t>
            </a:r>
            <a:endParaRPr lang="he-IL" sz="2400" dirty="0" smtClean="0">
              <a:solidFill>
                <a:srgbClr val="89447E"/>
              </a:solidFill>
            </a:endParaRPr>
          </a:p>
          <a:p>
            <a:pPr>
              <a:spcAft>
                <a:spcPts val="600"/>
              </a:spcAft>
            </a:pPr>
            <a:r>
              <a:rPr lang="he-IL" sz="2400" dirty="0" smtClean="0"/>
              <a:t>לחקור את </a:t>
            </a:r>
            <a:r>
              <a:rPr lang="he-IL" sz="2400" dirty="0"/>
              <a:t>הוגנות הליך הקבלה להשכלה הגבוהה בישראל ביחס למועמדים המבקשים התאמות </a:t>
            </a:r>
            <a:r>
              <a:rPr lang="he-IL" sz="2400" dirty="0" err="1" smtClean="0"/>
              <a:t>במכפ"ל</a:t>
            </a:r>
            <a:r>
              <a:rPr lang="he-IL" sz="2400" dirty="0" smtClean="0"/>
              <a:t> </a:t>
            </a:r>
            <a:r>
              <a:rPr lang="he-IL" sz="2400" dirty="0"/>
              <a:t>כדי לפצות על לקויות </a:t>
            </a:r>
            <a:r>
              <a:rPr lang="he-IL" sz="2400" dirty="0" smtClean="0"/>
              <a:t>שונות</a:t>
            </a:r>
          </a:p>
          <a:p>
            <a:pPr>
              <a:spcAft>
                <a:spcPts val="600"/>
              </a:spcAft>
            </a:pPr>
            <a:r>
              <a:rPr lang="he-IL" sz="2400" dirty="0" smtClean="0"/>
              <a:t>המחקר התעניין </a:t>
            </a:r>
            <a:r>
              <a:rPr lang="he-IL" sz="2400" dirty="0"/>
              <a:t>לא רק באלו </a:t>
            </a:r>
            <a:r>
              <a:rPr lang="he-IL" sz="2400" dirty="0">
                <a:solidFill>
                  <a:srgbClr val="89447E"/>
                </a:solidFill>
              </a:rPr>
              <a:t>שקיבלו התאמות</a:t>
            </a:r>
            <a:r>
              <a:rPr lang="he-IL" sz="2400" dirty="0"/>
              <a:t>, אלא גם באלה </a:t>
            </a:r>
            <a:r>
              <a:rPr lang="he-IL" sz="2400" dirty="0">
                <a:solidFill>
                  <a:srgbClr val="89447E"/>
                </a:solidFill>
              </a:rPr>
              <a:t>שבקשתם </a:t>
            </a:r>
            <a:r>
              <a:rPr lang="he-IL" sz="2400" dirty="0" smtClean="0">
                <a:solidFill>
                  <a:srgbClr val="89447E"/>
                </a:solidFill>
              </a:rPr>
              <a:t>סורבה:</a:t>
            </a:r>
          </a:p>
          <a:p>
            <a:pPr lvl="2"/>
            <a:r>
              <a:rPr lang="he-IL" dirty="0" smtClean="0"/>
              <a:t>מסיבה טכנית (</a:t>
            </a:r>
            <a:r>
              <a:rPr lang="he-IL" dirty="0"/>
              <a:t>מסיבות של אי-הגשת כל המסמכים הדרושים בזמן ו/או בקשה שהוגשה מאוחר </a:t>
            </a:r>
            <a:r>
              <a:rPr lang="he-IL" dirty="0" smtClean="0"/>
              <a:t>מדי</a:t>
            </a:r>
            <a:r>
              <a:rPr lang="he-IL" dirty="0"/>
              <a:t>)</a:t>
            </a:r>
            <a:r>
              <a:rPr lang="he-IL" dirty="0" smtClean="0"/>
              <a:t> </a:t>
            </a:r>
          </a:p>
          <a:p>
            <a:pPr lvl="2"/>
            <a:r>
              <a:rPr lang="he-IL" dirty="0" smtClean="0"/>
              <a:t>על </a:t>
            </a:r>
            <a:r>
              <a:rPr lang="he-IL" dirty="0"/>
              <a:t>בסיס </a:t>
            </a:r>
            <a:r>
              <a:rPr lang="he-IL" dirty="0" smtClean="0"/>
              <a:t>מקצועי</a:t>
            </a:r>
            <a:endParaRPr lang="he-IL" dirty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01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7632848" cy="914400"/>
          </a:xfrm>
        </p:spPr>
        <p:txBody>
          <a:bodyPr/>
          <a:lstStyle/>
          <a:p>
            <a:r>
              <a:rPr lang="he-IL" b="1" dirty="0">
                <a:latin typeface="Comic Sans MS" pitchFamily="66" charset="0"/>
              </a:rPr>
              <a:t>אוכלוסיית המחקר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02" y="836712"/>
            <a:ext cx="7451842" cy="1674878"/>
          </a:xfrm>
        </p:spPr>
        <p:txBody>
          <a:bodyPr>
            <a:normAutofit fontScale="70000" lnSpcReduction="20000"/>
          </a:bodyPr>
          <a:lstStyle/>
          <a:p>
            <a:r>
              <a:rPr lang="he-IL" sz="2900" dirty="0">
                <a:solidFill>
                  <a:srgbClr val="000066"/>
                </a:solidFill>
              </a:rPr>
              <a:t>נבדקו 124,501 רשומות של סטודנטים מכל האוניברסיטאות בישראל</a:t>
            </a:r>
            <a:r>
              <a:rPr lang="he-IL" dirty="0">
                <a:solidFill>
                  <a:srgbClr val="000066"/>
                </a:solidFill>
              </a:rPr>
              <a:t>:</a:t>
            </a:r>
          </a:p>
          <a:p>
            <a:pPr lvl="1"/>
            <a:r>
              <a:rPr lang="he-IL" sz="2800" dirty="0">
                <a:solidFill>
                  <a:srgbClr val="000066"/>
                </a:solidFill>
              </a:rPr>
              <a:t>נבחנו </a:t>
            </a:r>
            <a:r>
              <a:rPr lang="he-IL" sz="2800" dirty="0" err="1">
                <a:solidFill>
                  <a:srgbClr val="000066"/>
                </a:solidFill>
              </a:rPr>
              <a:t>במכפ"ל</a:t>
            </a:r>
            <a:r>
              <a:rPr lang="he-IL" sz="2800" dirty="0">
                <a:solidFill>
                  <a:srgbClr val="000066"/>
                </a:solidFill>
              </a:rPr>
              <a:t> בשפה העברית החל ממועד יולי 2000 </a:t>
            </a:r>
          </a:p>
          <a:p>
            <a:pPr lvl="1"/>
            <a:r>
              <a:rPr lang="he-IL" sz="2800" dirty="0">
                <a:solidFill>
                  <a:srgbClr val="000066"/>
                </a:solidFill>
              </a:rPr>
              <a:t>למדו בשנה א' במחזורים תשס"ב (2002/3) עד תשס"ט (2008/9) </a:t>
            </a:r>
          </a:p>
          <a:p>
            <a:r>
              <a:rPr lang="he-IL" dirty="0">
                <a:solidFill>
                  <a:srgbClr val="000066"/>
                </a:solidFill>
              </a:rPr>
              <a:t>חולקו לשש קבוצות: ללא מגבלות, בעלי לקות למידה, בעלי בעיות קשב וריכוז, בעלי מגבלות פיזיות, חסרי נתונים ומסורבים מקצועית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82853"/>
              </p:ext>
            </p:extLst>
          </p:nvPr>
        </p:nvGraphicFramePr>
        <p:xfrm>
          <a:off x="2419971" y="3010267"/>
          <a:ext cx="5176365" cy="2864753"/>
        </p:xfrm>
        <a:graphic>
          <a:graphicData uri="http://schemas.openxmlformats.org/drawingml/2006/table">
            <a:tbl>
              <a:tblPr/>
              <a:tblGrid>
                <a:gridCol w="1725455"/>
                <a:gridCol w="1725455"/>
                <a:gridCol w="1725455"/>
              </a:tblGrid>
              <a:tr h="418733">
                <a:tc>
                  <a:txBody>
                    <a:bodyPr/>
                    <a:lstStyle/>
                    <a:p>
                      <a:pPr algn="ctr" fontAlgn="t"/>
                      <a:r>
                        <a:rPr lang="he-IL" b="1" dirty="0" smtClean="0">
                          <a:effectLst/>
                        </a:rPr>
                        <a:t>אחוזים</a:t>
                      </a:r>
                      <a:endParaRPr lang="en-US" b="1" dirty="0">
                        <a:effectLst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B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e-IL" b="1" dirty="0" smtClean="0">
                          <a:effectLst/>
                        </a:rPr>
                        <a:t>שכיחות</a:t>
                      </a:r>
                      <a:endParaRPr lang="en-US" b="1" dirty="0">
                        <a:effectLst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B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e-IL" b="1" dirty="0" smtClean="0">
                          <a:effectLst/>
                        </a:rPr>
                        <a:t>קבוצה</a:t>
                      </a:r>
                      <a:endParaRPr lang="en-US" b="1" dirty="0">
                        <a:effectLst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B6C2"/>
                    </a:solidFill>
                  </a:tcPr>
                </a:tc>
              </a:tr>
              <a:tr h="395669">
                <a:tc>
                  <a:txBody>
                    <a:bodyPr/>
                    <a:lstStyle/>
                    <a:p>
                      <a:pPr algn="ctr" fontAlgn="t"/>
                      <a:r>
                        <a:rPr lang="he-IL" dirty="0">
                          <a:effectLst/>
                        </a:rPr>
                        <a:t>96.79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B6C2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e-IL" dirty="0" smtClean="0">
                          <a:effectLst/>
                        </a:rPr>
                        <a:t>120,503</a:t>
                      </a:r>
                      <a:endParaRPr lang="he-IL" dirty="0">
                        <a:effectLst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B6C2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e-IL" dirty="0" smtClean="0">
                          <a:effectLst/>
                        </a:rPr>
                        <a:t>ללא לקות</a:t>
                      </a:r>
                      <a:endParaRPr lang="he-IL" dirty="0">
                        <a:effectLst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B6C2">
                        <a:alpha val="39000"/>
                      </a:srgbClr>
                    </a:solidFill>
                  </a:tcPr>
                </a:tc>
              </a:tr>
              <a:tr h="395669">
                <a:tc>
                  <a:txBody>
                    <a:bodyPr/>
                    <a:lstStyle/>
                    <a:p>
                      <a:pPr algn="ctr" fontAlgn="t"/>
                      <a:r>
                        <a:rPr lang="he-IL" dirty="0">
                          <a:effectLst/>
                        </a:rPr>
                        <a:t>0.77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B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e-IL" dirty="0">
                          <a:effectLst/>
                        </a:rPr>
                        <a:t>958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B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e-IL" dirty="0" smtClean="0">
                          <a:effectLst/>
                        </a:rPr>
                        <a:t>לקות למידה</a:t>
                      </a:r>
                      <a:endParaRPr lang="he-IL" dirty="0">
                        <a:effectLst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B6C2"/>
                    </a:solidFill>
                  </a:tcPr>
                </a:tc>
              </a:tr>
              <a:tr h="395669">
                <a:tc>
                  <a:txBody>
                    <a:bodyPr/>
                    <a:lstStyle/>
                    <a:p>
                      <a:pPr algn="ctr" fontAlgn="t"/>
                      <a:r>
                        <a:rPr lang="he-IL" dirty="0">
                          <a:effectLst/>
                        </a:rPr>
                        <a:t>0.15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B6C2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e-IL" dirty="0">
                          <a:effectLst/>
                        </a:rPr>
                        <a:t>187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B6C2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e-IL" dirty="0" smtClean="0">
                          <a:effectLst/>
                        </a:rPr>
                        <a:t>קשב וריכוז</a:t>
                      </a:r>
                      <a:endParaRPr lang="he-IL" dirty="0">
                        <a:effectLst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B6C2">
                        <a:alpha val="39000"/>
                      </a:srgbClr>
                    </a:solidFill>
                  </a:tcPr>
                </a:tc>
              </a:tr>
              <a:tr h="395669">
                <a:tc>
                  <a:txBody>
                    <a:bodyPr/>
                    <a:lstStyle/>
                    <a:p>
                      <a:pPr algn="ctr" fontAlgn="t"/>
                      <a:r>
                        <a:rPr lang="he-IL" dirty="0">
                          <a:effectLst/>
                        </a:rPr>
                        <a:t>0.88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B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e-IL" dirty="0" smtClean="0">
                          <a:effectLst/>
                        </a:rPr>
                        <a:t>1,096</a:t>
                      </a:r>
                      <a:endParaRPr lang="he-IL" dirty="0">
                        <a:effectLst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B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e-IL" dirty="0" smtClean="0">
                          <a:effectLst/>
                        </a:rPr>
                        <a:t>מגבלות</a:t>
                      </a:r>
                      <a:r>
                        <a:rPr lang="he-IL" baseline="0" dirty="0" smtClean="0">
                          <a:effectLst/>
                        </a:rPr>
                        <a:t> פיזיות</a:t>
                      </a:r>
                      <a:endParaRPr lang="he-IL" dirty="0">
                        <a:effectLst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B6C2"/>
                    </a:solidFill>
                  </a:tcPr>
                </a:tc>
              </a:tr>
              <a:tr h="395669">
                <a:tc>
                  <a:txBody>
                    <a:bodyPr/>
                    <a:lstStyle/>
                    <a:p>
                      <a:pPr algn="ctr" fontAlgn="t"/>
                      <a:r>
                        <a:rPr lang="he-IL" dirty="0">
                          <a:effectLst/>
                        </a:rPr>
                        <a:t>0.24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B6C2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e-IL">
                          <a:effectLst/>
                        </a:rPr>
                        <a:t>299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B6C2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e-IL" dirty="0" smtClean="0">
                          <a:effectLst/>
                        </a:rPr>
                        <a:t>"חסרי נתונים"</a:t>
                      </a:r>
                      <a:endParaRPr lang="he-IL" dirty="0">
                        <a:effectLst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B6C2">
                        <a:alpha val="39000"/>
                      </a:srgbClr>
                    </a:solidFill>
                  </a:tcPr>
                </a:tc>
              </a:tr>
              <a:tr h="395669">
                <a:tc>
                  <a:txBody>
                    <a:bodyPr/>
                    <a:lstStyle/>
                    <a:p>
                      <a:pPr algn="ctr" fontAlgn="t"/>
                      <a:r>
                        <a:rPr lang="he-IL" dirty="0">
                          <a:effectLst/>
                        </a:rPr>
                        <a:t>1.17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B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e-IL" dirty="0" smtClean="0">
                          <a:effectLst/>
                        </a:rPr>
                        <a:t>1,458</a:t>
                      </a:r>
                      <a:endParaRPr lang="he-IL" dirty="0">
                        <a:effectLst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B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e-IL" dirty="0" smtClean="0">
                          <a:effectLst/>
                        </a:rPr>
                        <a:t>מסורבים מקצועית</a:t>
                      </a:r>
                      <a:endParaRPr lang="he-IL" dirty="0">
                        <a:effectLst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B6C2"/>
                    </a:solidFill>
                  </a:tcPr>
                </a:tc>
              </a:tr>
            </a:tbl>
          </a:graphicData>
        </a:graphic>
      </p:graphicFrame>
      <p:sp>
        <p:nvSpPr>
          <p:cNvPr id="9" name="Left Brace 8"/>
          <p:cNvSpPr/>
          <p:nvPr/>
        </p:nvSpPr>
        <p:spPr bwMode="auto">
          <a:xfrm>
            <a:off x="2206884" y="3472208"/>
            <a:ext cx="360040" cy="288032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0" name="Left Brace 9"/>
          <p:cNvSpPr/>
          <p:nvPr/>
        </p:nvSpPr>
        <p:spPr bwMode="auto">
          <a:xfrm>
            <a:off x="2183193" y="3886050"/>
            <a:ext cx="360040" cy="1152128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1" name="Left Brace 10"/>
          <p:cNvSpPr/>
          <p:nvPr/>
        </p:nvSpPr>
        <p:spPr bwMode="auto">
          <a:xfrm>
            <a:off x="2213892" y="5119042"/>
            <a:ext cx="360040" cy="570880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234" y="3347700"/>
            <a:ext cx="1800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 לא ביקשו התאמות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234" y="4138949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ביקשו התאמות וקיבלו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883" y="5013176"/>
            <a:ext cx="19568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ביקשו התאמות </a:t>
            </a:r>
            <a:endParaRPr lang="he-IL" dirty="0"/>
          </a:p>
          <a:p>
            <a:pPr algn="ctr"/>
            <a:r>
              <a:rPr lang="he-IL" dirty="0" smtClean="0"/>
              <a:t>ולא קיבלו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62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912768" cy="778098"/>
          </a:xfrm>
        </p:spPr>
        <p:txBody>
          <a:bodyPr/>
          <a:lstStyle/>
          <a:p>
            <a:r>
              <a:rPr lang="he-IL" b="1" dirty="0" smtClean="0">
                <a:latin typeface="Comic Sans MS" pitchFamily="66" charset="0"/>
              </a:rPr>
              <a:t>ממצאים</a:t>
            </a:r>
            <a:endParaRPr lang="he-IL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128900"/>
            <a:ext cx="8244408" cy="3310880"/>
          </a:xfrm>
        </p:spPr>
        <p:txBody>
          <a:bodyPr/>
          <a:lstStyle/>
          <a:p>
            <a:endParaRPr lang="he-IL" dirty="0" smtClean="0"/>
          </a:p>
          <a:p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9929724"/>
                  </p:ext>
                </p:extLst>
              </p:nvPr>
            </p:nvGraphicFramePr>
            <p:xfrm>
              <a:off x="179512" y="998391"/>
              <a:ext cx="7344816" cy="3952035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570895"/>
                    <a:gridCol w="982871"/>
                    <a:gridCol w="1036678"/>
                    <a:gridCol w="758676"/>
                    <a:gridCol w="969420"/>
                    <a:gridCol w="938032"/>
                    <a:gridCol w="1088244"/>
                  </a:tblGrid>
                  <a:tr h="738264">
                    <a:tc rowSpan="2">
                      <a:txBody>
                        <a:bodyPr/>
                        <a:lstStyle/>
                        <a:p>
                          <a:pPr algn="ctr" rtl="1"/>
                          <a:r>
                            <a:rPr lang="he-IL" sz="1600" dirty="0" smtClean="0">
                              <a:solidFill>
                                <a:schemeClr val="tx1"/>
                              </a:solidFill>
                            </a:rPr>
                            <a:t>קבוצה</a:t>
                          </a:r>
                          <a:endParaRPr lang="he-IL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77B6C2"/>
                        </a:solidFill>
                      </a:tcPr>
                    </a:tc>
                    <a:tc gridSpan="6"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e-IL" sz="16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חזאי</m:t>
                                </m:r>
                              </m:oMath>
                            </m:oMathPara>
                          </a14:m>
                          <a:endParaRPr lang="he-IL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77B6C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rtl="1"/>
                          <a:endParaRPr lang="he-IL" sz="16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 rtl="1"/>
                          <a:endParaRPr lang="he-IL" sz="16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 rtl="1"/>
                          <a:endParaRPr lang="he-IL" sz="16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 rtl="1"/>
                          <a:endParaRPr lang="he-IL" sz="16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 rtl="1"/>
                          <a:endParaRPr lang="he-IL" sz="1600" dirty="0"/>
                        </a:p>
                      </a:txBody>
                      <a:tcPr/>
                    </a:tc>
                  </a:tr>
                  <a:tr h="738264">
                    <a:tc vMerge="1">
                      <a:txBody>
                        <a:bodyPr/>
                        <a:lstStyle/>
                        <a:p>
                          <a:pPr algn="ctr" rtl="1"/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בגרות</a:t>
                          </a:r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>
                            <a:alpha val="39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kern="1200" dirty="0" err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מכפ"ל</a:t>
                          </a:r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>
                            <a:alpha val="39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סכם</a:t>
                          </a:r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>
                            <a:alpha val="39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מילולי</a:t>
                          </a:r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>
                            <a:alpha val="39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כמותי</a:t>
                          </a:r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>
                            <a:alpha val="39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אנגלית</a:t>
                          </a:r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>
                            <a:alpha val="39000"/>
                          </a:srgbClr>
                        </a:solidFill>
                      </a:tcPr>
                    </a:tc>
                  </a:tr>
                  <a:tr h="466347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 smtClean="0">
                              <a:effectLst/>
                              <a:latin typeface="Times New Roman"/>
                              <a:ea typeface="Times New Roman"/>
                            </a:rPr>
                            <a:t>לקות</a:t>
                          </a:r>
                          <a:r>
                            <a:rPr lang="he-IL" sz="1600" b="1" baseline="0" dirty="0" smtClean="0"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  <a:r>
                            <a:rPr lang="he-IL" sz="1600" b="1" dirty="0" smtClean="0">
                              <a:effectLst/>
                              <a:latin typeface="Times New Roman"/>
                              <a:ea typeface="Times New Roman"/>
                            </a:rPr>
                            <a:t>למידה</a:t>
                          </a:r>
                          <a:endParaRPr lang="en-US" sz="16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77B6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0.03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0.02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0.01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0.04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0.05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0.04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/>
                        </a:solidFill>
                      </a:tcPr>
                    </a:tc>
                  </a:tr>
                  <a:tr h="414546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>
                              <a:effectLst/>
                              <a:latin typeface="Times New Roman"/>
                              <a:ea typeface="Times New Roman"/>
                            </a:rPr>
                            <a:t>קשב וריכוז</a:t>
                          </a:r>
                          <a:endParaRPr lang="en-US" sz="16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77B6C2">
                            <a:alpha val="39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0.02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>
                            <a:alpha val="39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0.01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>
                            <a:alpha val="39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0.00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>
                            <a:alpha val="39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0.03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>
                            <a:alpha val="39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0.02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>
                            <a:alpha val="39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0.03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>
                            <a:alpha val="39000"/>
                          </a:srgbClr>
                        </a:solidFill>
                      </a:tcPr>
                    </a:tc>
                  </a:tr>
                  <a:tr h="38932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 smtClean="0">
                              <a:effectLst/>
                              <a:latin typeface="Times New Roman"/>
                              <a:ea typeface="Times New Roman"/>
                            </a:rPr>
                            <a:t>מגבלות פיזיות</a:t>
                          </a:r>
                          <a:endParaRPr lang="en-US" sz="16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77B6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0.15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0.14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0.14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0.14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0.14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0.14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/>
                        </a:solidFill>
                      </a:tcPr>
                    </a:tc>
                  </a:tr>
                  <a:tr h="473774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 smtClean="0">
                              <a:effectLst/>
                              <a:latin typeface="Times New Roman"/>
                              <a:ea typeface="Times New Roman"/>
                            </a:rPr>
                            <a:t>"חסרי</a:t>
                          </a:r>
                          <a:r>
                            <a:rPr lang="he-IL" sz="1600" b="1" baseline="0" dirty="0" smtClean="0">
                              <a:effectLst/>
                              <a:latin typeface="Times New Roman"/>
                              <a:ea typeface="Times New Roman"/>
                            </a:rPr>
                            <a:t> נתונים"</a:t>
                          </a:r>
                          <a:endParaRPr lang="en-US" sz="16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77B6C2">
                            <a:alpha val="39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0.03-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>
                            <a:alpha val="39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0.10-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>
                            <a:alpha val="39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0.09-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>
                            <a:alpha val="39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0.08-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>
                            <a:alpha val="39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0.06-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>
                            <a:alpha val="39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0.05-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>
                            <a:alpha val="39000"/>
                          </a:srgbClr>
                        </a:solidFill>
                      </a:tcPr>
                    </a:tc>
                  </a:tr>
                  <a:tr h="488574"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 smtClean="0">
                              <a:effectLst/>
                              <a:latin typeface="Times New Roman"/>
                              <a:ea typeface="Times New Roman"/>
                            </a:rPr>
                            <a:t>מסורבים </a:t>
                          </a:r>
                          <a:r>
                            <a:rPr lang="he-IL" sz="1600" b="1" dirty="0">
                              <a:effectLst/>
                              <a:latin typeface="Times New Roman"/>
                              <a:ea typeface="Times New Roman"/>
                            </a:rPr>
                            <a:t>מקצועית</a:t>
                          </a:r>
                          <a:endParaRPr lang="en-US" sz="16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77B6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0.03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0.02-</a:t>
                          </a:r>
                          <a:endParaRPr lang="en-US" sz="140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0.02-</a:t>
                          </a:r>
                          <a:endParaRPr lang="en-US" sz="140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0.00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0.01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0.02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9929724"/>
                  </p:ext>
                </p:extLst>
              </p:nvPr>
            </p:nvGraphicFramePr>
            <p:xfrm>
              <a:off x="179512" y="998391"/>
              <a:ext cx="7344816" cy="3952035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570895"/>
                    <a:gridCol w="982871"/>
                    <a:gridCol w="1036678"/>
                    <a:gridCol w="758676"/>
                    <a:gridCol w="969420"/>
                    <a:gridCol w="938032"/>
                    <a:gridCol w="1088244"/>
                  </a:tblGrid>
                  <a:tr h="738264">
                    <a:tc rowSpan="2">
                      <a:txBody>
                        <a:bodyPr/>
                        <a:lstStyle/>
                        <a:p>
                          <a:pPr algn="ctr" rtl="1"/>
                          <a:r>
                            <a:rPr lang="he-IL" sz="1600" dirty="0" smtClean="0">
                              <a:solidFill>
                                <a:schemeClr val="tx1"/>
                              </a:solidFill>
                            </a:rPr>
                            <a:t>קבוצה</a:t>
                          </a:r>
                          <a:endParaRPr lang="he-IL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77B6C2"/>
                        </a:solidFill>
                      </a:tcPr>
                    </a:tc>
                    <a:tc gridSpan="6"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7244" t="-2479" r="-106" b="-45289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rtl="1"/>
                          <a:endParaRPr lang="he-IL" sz="16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 rtl="1"/>
                          <a:endParaRPr lang="he-IL" sz="16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 rtl="1"/>
                          <a:endParaRPr lang="he-IL" sz="16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 rtl="1"/>
                          <a:endParaRPr lang="he-IL" sz="16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 rtl="1"/>
                          <a:endParaRPr lang="he-IL" sz="1600" dirty="0"/>
                        </a:p>
                      </a:txBody>
                      <a:tcPr/>
                    </a:tc>
                  </a:tr>
                  <a:tr h="738264">
                    <a:tc vMerge="1">
                      <a:txBody>
                        <a:bodyPr/>
                        <a:lstStyle/>
                        <a:p>
                          <a:pPr algn="ctr" rtl="1"/>
                          <a:endParaRPr lang="he-IL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בגרות</a:t>
                          </a:r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>
                            <a:alpha val="39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kern="1200" dirty="0" err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מכפ"ל</a:t>
                          </a:r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>
                            <a:alpha val="39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סכם</a:t>
                          </a:r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>
                            <a:alpha val="39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מילולי</a:t>
                          </a:r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>
                            <a:alpha val="39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כמותי</a:t>
                          </a:r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>
                            <a:alpha val="39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אנגלית</a:t>
                          </a:r>
                          <a:endParaRPr lang="en-US" sz="16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>
                            <a:alpha val="39000"/>
                          </a:srgbClr>
                        </a:solidFill>
                      </a:tcPr>
                    </a:tc>
                  </a:tr>
                  <a:tr h="466347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 smtClean="0">
                              <a:effectLst/>
                              <a:latin typeface="Times New Roman"/>
                              <a:ea typeface="Times New Roman"/>
                            </a:rPr>
                            <a:t>לקות</a:t>
                          </a:r>
                          <a:r>
                            <a:rPr lang="he-IL" sz="1600" b="1" baseline="0" dirty="0" smtClean="0"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  <a:r>
                            <a:rPr lang="he-IL" sz="1600" b="1" dirty="0" smtClean="0">
                              <a:effectLst/>
                              <a:latin typeface="Times New Roman"/>
                              <a:ea typeface="Times New Roman"/>
                            </a:rPr>
                            <a:t>למידה</a:t>
                          </a:r>
                          <a:endParaRPr lang="en-US" sz="16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77B6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0.03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0.02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0.01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0.04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0.05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0.04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/>
                        </a:solidFill>
                      </a:tcPr>
                    </a:tc>
                  </a:tr>
                  <a:tr h="414546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>
                              <a:effectLst/>
                              <a:latin typeface="Times New Roman"/>
                              <a:ea typeface="Times New Roman"/>
                            </a:rPr>
                            <a:t>קשב וריכוז</a:t>
                          </a:r>
                          <a:endParaRPr lang="en-US" sz="16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77B6C2">
                            <a:alpha val="39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0.02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>
                            <a:alpha val="39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0.01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>
                            <a:alpha val="39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0.00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>
                            <a:alpha val="39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0.03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>
                            <a:alpha val="39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0.02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>
                            <a:alpha val="39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0.03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>
                            <a:alpha val="39000"/>
                          </a:srgbClr>
                        </a:solidFill>
                      </a:tcPr>
                    </a:tc>
                  </a:tr>
                  <a:tr h="38932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 smtClean="0">
                              <a:effectLst/>
                              <a:latin typeface="Times New Roman"/>
                              <a:ea typeface="Times New Roman"/>
                            </a:rPr>
                            <a:t>מגבלות פיזיות</a:t>
                          </a:r>
                          <a:endParaRPr lang="en-US" sz="16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77B6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0.15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0.14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0.14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0.14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0.14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0.14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/>
                        </a:solidFill>
                      </a:tcPr>
                    </a:tc>
                  </a:tr>
                  <a:tr h="473774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 smtClean="0">
                              <a:effectLst/>
                              <a:latin typeface="Times New Roman"/>
                              <a:ea typeface="Times New Roman"/>
                            </a:rPr>
                            <a:t>"חסרי</a:t>
                          </a:r>
                          <a:r>
                            <a:rPr lang="he-IL" sz="1600" b="1" baseline="0" dirty="0" smtClean="0">
                              <a:effectLst/>
                              <a:latin typeface="Times New Roman"/>
                              <a:ea typeface="Times New Roman"/>
                            </a:rPr>
                            <a:t> נתונים"</a:t>
                          </a:r>
                          <a:endParaRPr lang="en-US" sz="16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77B6C2">
                            <a:alpha val="39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0.03-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>
                            <a:alpha val="39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0.10-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>
                            <a:alpha val="39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0.09-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>
                            <a:alpha val="39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0.08-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>
                            <a:alpha val="39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0.06-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>
                            <a:alpha val="39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0.05-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>
                            <a:alpha val="39000"/>
                          </a:srgbClr>
                        </a:solidFill>
                      </a:tcPr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 smtClean="0">
                              <a:effectLst/>
                              <a:latin typeface="Times New Roman"/>
                              <a:ea typeface="Times New Roman"/>
                            </a:rPr>
                            <a:t>מסורבים </a:t>
                          </a:r>
                          <a:r>
                            <a:rPr lang="he-IL" sz="1600" b="1" dirty="0">
                              <a:effectLst/>
                              <a:latin typeface="Times New Roman"/>
                              <a:ea typeface="Times New Roman"/>
                            </a:rPr>
                            <a:t>מקצועית</a:t>
                          </a:r>
                          <a:endParaRPr lang="en-US" sz="16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77B6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0.03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0.02-</a:t>
                          </a:r>
                          <a:endParaRPr lang="en-US" sz="140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0.02-</a:t>
                          </a:r>
                          <a:endParaRPr lang="en-US" sz="140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0.00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0.01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 fontAlgn="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0.02</a:t>
                          </a:r>
                          <a:endParaRPr lang="en-US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>
                        <a:solidFill>
                          <a:srgbClr val="77B6C2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538881" y="5445224"/>
            <a:ext cx="63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b="1" dirty="0" smtClean="0">
                <a:solidFill>
                  <a:srgbClr val="993366"/>
                </a:solidFill>
              </a:rPr>
              <a:t>ערך חיובי – </a:t>
            </a:r>
            <a:r>
              <a:rPr lang="he-IL" b="1" dirty="0" err="1" smtClean="0">
                <a:solidFill>
                  <a:srgbClr val="993366"/>
                </a:solidFill>
              </a:rPr>
              <a:t>הטייה</a:t>
            </a:r>
            <a:r>
              <a:rPr lang="he-IL" b="1" dirty="0" smtClean="0">
                <a:solidFill>
                  <a:srgbClr val="993366"/>
                </a:solidFill>
              </a:rPr>
              <a:t> לטובת הקבוצה</a:t>
            </a:r>
          </a:p>
          <a:p>
            <a:pPr algn="ctr" rtl="1"/>
            <a:r>
              <a:rPr lang="he-IL" b="1" dirty="0" smtClean="0">
                <a:solidFill>
                  <a:srgbClr val="993366"/>
                </a:solidFill>
              </a:rPr>
              <a:t>ערך שלילי – </a:t>
            </a:r>
            <a:r>
              <a:rPr lang="he-IL" b="1" dirty="0" err="1" smtClean="0">
                <a:solidFill>
                  <a:srgbClr val="993366"/>
                </a:solidFill>
              </a:rPr>
              <a:t>הטייה</a:t>
            </a:r>
            <a:r>
              <a:rPr lang="he-IL" b="1" dirty="0" smtClean="0">
                <a:solidFill>
                  <a:srgbClr val="993366"/>
                </a:solidFill>
              </a:rPr>
              <a:t> לרעת הקבוצה</a:t>
            </a:r>
          </a:p>
          <a:p>
            <a:pPr algn="ctr" rtl="1"/>
            <a:r>
              <a:rPr lang="he-IL" b="1" dirty="0" smtClean="0">
                <a:solidFill>
                  <a:srgbClr val="993366"/>
                </a:solidFill>
              </a:rPr>
              <a:t>אפס – ללא </a:t>
            </a:r>
            <a:r>
              <a:rPr lang="he-IL" b="1" dirty="0" err="1" smtClean="0">
                <a:solidFill>
                  <a:srgbClr val="993366"/>
                </a:solidFill>
              </a:rPr>
              <a:t>הטייה</a:t>
            </a:r>
            <a:endParaRPr lang="en-US" b="1" dirty="0">
              <a:solidFill>
                <a:srgbClr val="993366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7504" y="2504928"/>
            <a:ext cx="5904892" cy="360040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7504" y="4177290"/>
            <a:ext cx="5904892" cy="360040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7504" y="3345142"/>
            <a:ext cx="5904892" cy="396044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07504" y="2924944"/>
            <a:ext cx="5904892" cy="360040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  <p:bldP spid="7" grpId="1" animBg="1"/>
      <p:bldP spid="9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8200"/>
            <a:ext cx="6840760" cy="914400"/>
          </a:xfrm>
        </p:spPr>
        <p:txBody>
          <a:bodyPr/>
          <a:lstStyle/>
          <a:p>
            <a:r>
              <a:rPr lang="he-IL" dirty="0" smtClean="0">
                <a:latin typeface="Comic Sans MS" pitchFamily="66" charset="0"/>
              </a:rPr>
              <a:t>שאלות שכיחות 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7272808" cy="4536504"/>
          </a:xfrm>
        </p:spPr>
        <p:txBody>
          <a:bodyPr/>
          <a:lstStyle/>
          <a:p>
            <a:endParaRPr lang="he-IL" sz="2400" dirty="0" smtClean="0"/>
          </a:p>
          <a:p>
            <a:r>
              <a:rPr lang="he-IL" sz="2400" dirty="0" smtClean="0"/>
              <a:t>איך </a:t>
            </a:r>
            <a:r>
              <a:rPr lang="he-IL" sz="2400" dirty="0"/>
              <a:t>יודעים אם הבחינה הוגנת ללקויים</a:t>
            </a:r>
            <a:r>
              <a:rPr lang="he-IL" sz="2400" dirty="0" smtClean="0"/>
              <a:t>?</a:t>
            </a:r>
          </a:p>
          <a:p>
            <a:r>
              <a:rPr lang="he-IL" sz="3000" b="1" dirty="0" smtClean="0"/>
              <a:t>למה לא נותנים התאמות כמו בבגרויות?</a:t>
            </a:r>
          </a:p>
          <a:p>
            <a:r>
              <a:rPr lang="he-IL" sz="2400" dirty="0" smtClean="0"/>
              <a:t>מה זה מפעם?</a:t>
            </a:r>
          </a:p>
          <a:p>
            <a:r>
              <a:rPr lang="he-IL" sz="2400" dirty="0" smtClean="0"/>
              <a:t>למה לא מתאפשרת חריגה מלוח הזמנים?</a:t>
            </a:r>
            <a:endParaRPr lang="he-IL" sz="2400" dirty="0"/>
          </a:p>
          <a:p>
            <a:r>
              <a:rPr lang="he-IL" sz="2400" dirty="0" smtClean="0"/>
              <a:t>למה צריך רקע מתועד?</a:t>
            </a:r>
            <a:endParaRPr lang="he-IL" sz="2400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28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5129"/>
            <a:ext cx="7440488" cy="1325563"/>
          </a:xfrm>
        </p:spPr>
        <p:txBody>
          <a:bodyPr/>
          <a:lstStyle/>
          <a:p>
            <a:r>
              <a:rPr lang="he-IL" dirty="0" smtClean="0"/>
              <a:t>שיעור מקבלי התאמות -משרד החינוך</a:t>
            </a:r>
            <a:endParaRPr lang="he-I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121891"/>
              </p:ext>
            </p:extLst>
          </p:nvPr>
        </p:nvGraphicFramePr>
        <p:xfrm>
          <a:off x="323528" y="2132856"/>
          <a:ext cx="6768753" cy="240026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56251"/>
                <a:gridCol w="2256251"/>
                <a:gridCol w="2256251"/>
              </a:tblGrid>
              <a:tr h="1200133"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>
                          <a:solidFill>
                            <a:schemeClr val="tx1"/>
                          </a:solidFill>
                        </a:rPr>
                        <a:t>                  שיעור</a:t>
                      </a:r>
                      <a:r>
                        <a:rPr lang="he-IL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rtl="1"/>
                      <a:endParaRPr lang="he-IL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rtl="1"/>
                      <a:r>
                        <a:rPr lang="he-IL" b="1" baseline="0" dirty="0" smtClean="0">
                          <a:solidFill>
                            <a:schemeClr val="tx1"/>
                          </a:solidFill>
                        </a:rPr>
                        <a:t>שנה</a:t>
                      </a:r>
                      <a:endParaRPr lang="he-I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7B6C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>
                          <a:solidFill>
                            <a:schemeClr val="tx1"/>
                          </a:solidFill>
                        </a:rPr>
                        <a:t>50% ויותר</a:t>
                      </a:r>
                      <a:endParaRPr lang="he-I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7B6C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>
                          <a:solidFill>
                            <a:schemeClr val="tx1"/>
                          </a:solidFill>
                        </a:rPr>
                        <a:t>70% ויותר</a:t>
                      </a:r>
                      <a:endParaRPr lang="he-I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7B6C2"/>
                    </a:solidFill>
                  </a:tcPr>
                </a:tc>
              </a:tr>
              <a:tr h="1200133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2006</a:t>
                      </a:r>
                      <a:endParaRPr lang="he-IL" dirty="0"/>
                    </a:p>
                  </a:txBody>
                  <a:tcPr>
                    <a:solidFill>
                      <a:srgbClr val="77B6C2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50 בתי</a:t>
                      </a:r>
                      <a:r>
                        <a:rPr lang="he-IL" baseline="0" dirty="0" smtClean="0"/>
                        <a:t> ספר</a:t>
                      </a:r>
                      <a:endParaRPr lang="he-IL" dirty="0"/>
                    </a:p>
                  </a:txBody>
                  <a:tcPr>
                    <a:solidFill>
                      <a:srgbClr val="77B6C2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11 בתי ספר</a:t>
                      </a:r>
                      <a:endParaRPr lang="he-IL" dirty="0"/>
                    </a:p>
                  </a:txBody>
                  <a:tcPr>
                    <a:solidFill>
                      <a:srgbClr val="77B6C2">
                        <a:alpha val="17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89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5129"/>
            <a:ext cx="7440488" cy="1325563"/>
          </a:xfrm>
        </p:spPr>
        <p:txBody>
          <a:bodyPr/>
          <a:lstStyle/>
          <a:p>
            <a:r>
              <a:rPr lang="he-IL" dirty="0" smtClean="0"/>
              <a:t>שיעור מקבלי התאמות -משרד החינוך</a:t>
            </a:r>
            <a:endParaRPr lang="he-I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022022"/>
              </p:ext>
            </p:extLst>
          </p:nvPr>
        </p:nvGraphicFramePr>
        <p:xfrm>
          <a:off x="323528" y="2132856"/>
          <a:ext cx="6768753" cy="360039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56251"/>
                <a:gridCol w="2256251"/>
                <a:gridCol w="2256251"/>
              </a:tblGrid>
              <a:tr h="1200133"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>
                          <a:solidFill>
                            <a:schemeClr val="tx1"/>
                          </a:solidFill>
                        </a:rPr>
                        <a:t>                  שיעור</a:t>
                      </a:r>
                      <a:r>
                        <a:rPr lang="he-IL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rtl="1"/>
                      <a:endParaRPr lang="he-IL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rtl="1"/>
                      <a:r>
                        <a:rPr lang="he-IL" b="1" baseline="0" dirty="0" smtClean="0">
                          <a:solidFill>
                            <a:schemeClr val="tx1"/>
                          </a:solidFill>
                        </a:rPr>
                        <a:t>שנה</a:t>
                      </a:r>
                      <a:endParaRPr lang="he-I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7B6C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>
                          <a:solidFill>
                            <a:schemeClr val="tx1"/>
                          </a:solidFill>
                        </a:rPr>
                        <a:t>50% ויותר</a:t>
                      </a:r>
                      <a:endParaRPr lang="he-I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7B6C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>
                          <a:solidFill>
                            <a:schemeClr val="tx1"/>
                          </a:solidFill>
                        </a:rPr>
                        <a:t>70% ויותר</a:t>
                      </a:r>
                      <a:endParaRPr lang="he-I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7B6C2"/>
                    </a:solidFill>
                  </a:tcPr>
                </a:tc>
              </a:tr>
              <a:tr h="1200133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2006</a:t>
                      </a:r>
                      <a:endParaRPr lang="he-IL" dirty="0"/>
                    </a:p>
                  </a:txBody>
                  <a:tcPr>
                    <a:solidFill>
                      <a:srgbClr val="77B6C2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50 בתי</a:t>
                      </a:r>
                      <a:r>
                        <a:rPr lang="he-IL" baseline="0" dirty="0" smtClean="0"/>
                        <a:t> ספר</a:t>
                      </a:r>
                      <a:endParaRPr lang="he-IL" dirty="0"/>
                    </a:p>
                  </a:txBody>
                  <a:tcPr>
                    <a:solidFill>
                      <a:srgbClr val="77B6C2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11 בתי ספר</a:t>
                      </a:r>
                      <a:endParaRPr lang="he-IL" dirty="0"/>
                    </a:p>
                  </a:txBody>
                  <a:tcPr>
                    <a:solidFill>
                      <a:srgbClr val="77B6C2">
                        <a:alpha val="17000"/>
                      </a:srgbClr>
                    </a:solidFill>
                  </a:tcPr>
                </a:tc>
              </a:tr>
              <a:tr h="1200133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2012</a:t>
                      </a:r>
                      <a:endParaRPr lang="he-IL" dirty="0"/>
                    </a:p>
                  </a:txBody>
                  <a:tcPr>
                    <a:solidFill>
                      <a:srgbClr val="77B6C2">
                        <a:alpha val="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173 בתי ספר</a:t>
                      </a:r>
                      <a:endParaRPr lang="he-IL" dirty="0"/>
                    </a:p>
                  </a:txBody>
                  <a:tcPr>
                    <a:solidFill>
                      <a:srgbClr val="77B6C2">
                        <a:alpha val="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51 בתי ספר</a:t>
                      </a:r>
                      <a:endParaRPr lang="he-IL" dirty="0"/>
                    </a:p>
                  </a:txBody>
                  <a:tcPr>
                    <a:solidFill>
                      <a:srgbClr val="77B6C2">
                        <a:alpha val="6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50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מבקר המדינה – ממצאי מעקב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 smtClean="0"/>
              <a:t>"מתשובת משרד החינוך עולה שחלק מן ההתאמות אושרו לתלמידים שאינם לקויי למידה.</a:t>
            </a:r>
          </a:p>
          <a:p>
            <a:pPr marL="0" indent="0">
              <a:buNone/>
            </a:pPr>
            <a:r>
              <a:rPr lang="he-IL" dirty="0" smtClean="0"/>
              <a:t>... נוכח שיעורי ההתאמות האמורים, ובהיעדרה של  בדיקה מעמיקה של הגורמים לגידול בשיעור הזכאים, לא ניתן לשלול את האפשרות שמדובר בחלק ניכר מההתאמות שאושרו"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40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התנאים נקבעים על פי מאפייני הלקות ומאפייני הבחינה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88840"/>
            <a:ext cx="7416824" cy="3352800"/>
          </a:xfrm>
        </p:spPr>
        <p:txBody>
          <a:bodyPr/>
          <a:lstStyle/>
          <a:p>
            <a:pPr marL="0" indent="0" fontAlgn="auto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he-IL" sz="2400" kern="1200" dirty="0" smtClean="0"/>
              <a:t> </a:t>
            </a:r>
            <a:endParaRPr lang="he-IL" sz="2400" kern="1200" dirty="0"/>
          </a:p>
          <a:p>
            <a:pPr fontAlgn="auto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he-IL" sz="2400" kern="1200" dirty="0" smtClean="0"/>
              <a:t>מאפיינים שונים מבחינת הבגרות (בודקת ידע בעיקר)</a:t>
            </a:r>
            <a:endParaRPr lang="he-IL" sz="2400" kern="1200" dirty="0"/>
          </a:p>
          <a:p>
            <a:pPr fontAlgn="auto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he-IL" sz="2400" kern="1200" dirty="0" smtClean="0"/>
              <a:t>קיימת אפשרות לתנאים אחרים (מפעם, בוחן מסמן)</a:t>
            </a:r>
            <a:endParaRPr lang="he-IL" sz="2400" kern="1200" dirty="0"/>
          </a:p>
          <a:p>
            <a:pPr marL="0" indent="0" fontAlgn="auto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he-IL" sz="2400" kern="1200" dirty="0"/>
          </a:p>
          <a:p>
            <a:pPr fontAlgn="auto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he-IL" sz="2400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16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latin typeface="Comic Sans MS" pitchFamily="66" charset="0"/>
              </a:rPr>
              <a:t>מדוע לתת התאמות?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2132856"/>
            <a:ext cx="7416824" cy="4248472"/>
          </a:xfrm>
        </p:spPr>
        <p:txBody>
          <a:bodyPr/>
          <a:lstStyle/>
          <a:p>
            <a:r>
              <a:rPr lang="he-IL" sz="2400" dirty="0">
                <a:solidFill>
                  <a:srgbClr val="89447E"/>
                </a:solidFill>
              </a:rPr>
              <a:t>שיקולים חברתיים-ערכיים: </a:t>
            </a:r>
            <a:r>
              <a:rPr lang="he-IL" sz="2400" dirty="0" smtClean="0"/>
              <a:t>מתן </a:t>
            </a:r>
            <a:r>
              <a:rPr lang="he-IL" sz="2400" dirty="0"/>
              <a:t>הזדמנות שווה לכל </a:t>
            </a:r>
            <a:r>
              <a:rPr lang="he-IL" sz="2400" dirty="0" smtClean="0"/>
              <a:t>אחד </a:t>
            </a:r>
            <a:r>
              <a:rPr lang="he-IL" sz="2400" dirty="0"/>
              <a:t>ללמוד ולבטא את יכולתו במיטבה. </a:t>
            </a:r>
            <a:r>
              <a:rPr lang="he-IL" sz="2400" dirty="0" smtClean="0"/>
              <a:t>מכאן נגזרת הזדמנות </a:t>
            </a:r>
            <a:r>
              <a:rPr lang="he-IL" sz="2400" dirty="0"/>
              <a:t>שווה להוכיח את יכולתו במסגרת בחינה כדי שיוכל להתמודד בתנאים </a:t>
            </a:r>
            <a:r>
              <a:rPr lang="he-IL" sz="2400" dirty="0" smtClean="0"/>
              <a:t>הוגנים.</a:t>
            </a:r>
          </a:p>
          <a:p>
            <a:endParaRPr lang="he-IL" sz="2400" dirty="0"/>
          </a:p>
          <a:p>
            <a:r>
              <a:rPr lang="he-IL" sz="2400" dirty="0">
                <a:solidFill>
                  <a:srgbClr val="89447E"/>
                </a:solidFill>
              </a:rPr>
              <a:t>שיקולים מקצועיים פסיכומטריים: </a:t>
            </a:r>
            <a:r>
              <a:rPr lang="he-IL" sz="2400" dirty="0"/>
              <a:t>הבטחת איכותה של הבחינה, ומידת הדיוק בה היא מודדת את התכונה אותה נועדה </a:t>
            </a:r>
            <a:r>
              <a:rPr lang="he-IL" sz="2400" dirty="0" smtClean="0"/>
              <a:t>למדוד.</a:t>
            </a:r>
            <a:endParaRPr lang="he-IL" sz="2400" dirty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51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8200"/>
            <a:ext cx="6840760" cy="914400"/>
          </a:xfrm>
        </p:spPr>
        <p:txBody>
          <a:bodyPr/>
          <a:lstStyle/>
          <a:p>
            <a:r>
              <a:rPr lang="he-IL" dirty="0" smtClean="0">
                <a:latin typeface="Comic Sans MS" pitchFamily="66" charset="0"/>
              </a:rPr>
              <a:t>שאלות שכיחות 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7272808" cy="4536504"/>
          </a:xfrm>
        </p:spPr>
        <p:txBody>
          <a:bodyPr/>
          <a:lstStyle/>
          <a:p>
            <a:endParaRPr lang="he-IL" sz="2400" dirty="0" smtClean="0"/>
          </a:p>
          <a:p>
            <a:r>
              <a:rPr lang="he-IL" sz="2400" dirty="0" smtClean="0"/>
              <a:t>איך </a:t>
            </a:r>
            <a:r>
              <a:rPr lang="he-IL" sz="2400" dirty="0"/>
              <a:t>יודעים אם הבחינה הוגנת ללקויים</a:t>
            </a:r>
            <a:r>
              <a:rPr lang="he-IL" sz="2400" dirty="0" smtClean="0"/>
              <a:t>?</a:t>
            </a:r>
          </a:p>
          <a:p>
            <a:r>
              <a:rPr lang="he-IL" sz="2400" dirty="0" smtClean="0"/>
              <a:t>למה לא נותנים התאמות כמו בבגרויות?</a:t>
            </a:r>
          </a:p>
          <a:p>
            <a:r>
              <a:rPr lang="he-IL" sz="3000" b="1" dirty="0" smtClean="0"/>
              <a:t>מה זה מפעם?</a:t>
            </a:r>
          </a:p>
          <a:p>
            <a:r>
              <a:rPr lang="he-IL" sz="2400" dirty="0" smtClean="0"/>
              <a:t>למה לא מתאפשרת חריגה מלוח הזמנים?</a:t>
            </a:r>
            <a:endParaRPr lang="he-IL" sz="2400" dirty="0"/>
          </a:p>
          <a:p>
            <a:r>
              <a:rPr lang="he-IL" sz="2400" dirty="0" smtClean="0"/>
              <a:t>למה צריך רקע מתועד?</a:t>
            </a:r>
            <a:endParaRPr lang="he-IL" sz="2400" dirty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3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-20637" y="173038"/>
            <a:ext cx="77613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defTabSz="444500" rtl="1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r" defTabSz="444500" rtl="1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r" defTabSz="444500" rtl="1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r" defTabSz="444500" rtl="1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r" defTabSz="444500" rtl="1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45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45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45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45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rtl="0" eaLnBrk="1" fontAlgn="base" hangingPunct="1">
              <a:lnSpc>
                <a:spcPct val="75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he-IL" altLang="he-IL" sz="3600" b="1" dirty="0" smtClean="0">
                <a:solidFill>
                  <a:srgbClr val="89447E"/>
                </a:solidFill>
                <a:latin typeface="Arial" pitchFamily="34" charset="0"/>
              </a:rPr>
              <a:t>בחינת </a:t>
            </a:r>
            <a:r>
              <a:rPr lang="he-IL" altLang="he-IL" sz="3600" b="1" dirty="0" err="1" smtClean="0">
                <a:solidFill>
                  <a:srgbClr val="89447E"/>
                </a:solidFill>
                <a:latin typeface="Arial" pitchFamily="34" charset="0"/>
              </a:rPr>
              <a:t>מפע"מ</a:t>
            </a:r>
            <a:endParaRPr lang="en-US" altLang="he-IL" sz="3600" b="1" dirty="0" smtClean="0">
              <a:solidFill>
                <a:srgbClr val="89447E"/>
              </a:solidFill>
              <a:latin typeface="Arial" pitchFamily="34" charset="0"/>
            </a:endParaRP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107504" y="836712"/>
            <a:ext cx="7633220" cy="53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r" rtl="1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ts val="1200"/>
              </a:spcAft>
            </a:pPr>
            <a:r>
              <a:rPr lang="he-IL" altLang="he-IL" sz="2400" dirty="0" smtClean="0">
                <a:solidFill>
                  <a:srgbClr val="000066"/>
                </a:solidFill>
                <a:latin typeface="Arial" pitchFamily="34" charset="0"/>
              </a:rPr>
              <a:t>מבוססת על עיקרון פסיכומטרי שונה: מבחן אדפטיבי, המבוסס על עקרונות של  </a:t>
            </a:r>
            <a:r>
              <a:rPr lang="en-US" altLang="he-IL" sz="2400" dirty="0" smtClean="0">
                <a:solidFill>
                  <a:srgbClr val="000066"/>
                </a:solidFill>
                <a:latin typeface="Arial" pitchFamily="34" charset="0"/>
              </a:rPr>
              <a:t>IRT</a:t>
            </a:r>
            <a:r>
              <a:rPr lang="he-IL" altLang="he-IL" sz="2400" dirty="0" smtClean="0">
                <a:solidFill>
                  <a:srgbClr val="000066"/>
                </a:solidFill>
                <a:latin typeface="Arial" pitchFamily="34" charset="0"/>
              </a:rPr>
              <a:t> (</a:t>
            </a:r>
            <a:r>
              <a:rPr lang="en-US" altLang="he-IL" sz="2400" dirty="0" smtClean="0">
                <a:solidFill>
                  <a:srgbClr val="000066"/>
                </a:solidFill>
                <a:latin typeface="Arial" pitchFamily="34" charset="0"/>
              </a:rPr>
              <a:t>(Item Response Theory</a:t>
            </a:r>
            <a:r>
              <a:rPr lang="he-IL" altLang="he-IL" sz="2400" dirty="0" smtClean="0">
                <a:solidFill>
                  <a:srgbClr val="000066"/>
                </a:solidFill>
                <a:latin typeface="Arial" pitchFamily="34" charset="0"/>
              </a:rPr>
              <a:t>– המבחן מעריך את רמת היכולת של הנבחן ודוגם פריטים </a:t>
            </a:r>
            <a:r>
              <a:rPr lang="he-IL" altLang="he-IL" sz="2400" u="sng" dirty="0" smtClean="0">
                <a:solidFill>
                  <a:srgbClr val="000066"/>
                </a:solidFill>
                <a:latin typeface="Arial" pitchFamily="34" charset="0"/>
              </a:rPr>
              <a:t>לפי רמת יכולתו</a:t>
            </a:r>
          </a:p>
          <a:p>
            <a:pPr eaLnBrk="1" fontAlgn="base" hangingPunct="1">
              <a:spcBef>
                <a:spcPts val="600"/>
              </a:spcBef>
              <a:spcAft>
                <a:spcPts val="1200"/>
              </a:spcAft>
            </a:pPr>
            <a:r>
              <a:rPr lang="he-IL" altLang="he-IL" sz="2400" dirty="0" smtClean="0">
                <a:solidFill>
                  <a:srgbClr val="000066"/>
                </a:solidFill>
                <a:latin typeface="Arial" pitchFamily="34" charset="0"/>
              </a:rPr>
              <a:t>דרגת הקושי של השאלות היא המשתנה המשמעותי ולא ההספק. לכן לכל שאלה ניתנת מסגרת זמן רחבה יותר (בין 100%-400%)</a:t>
            </a:r>
          </a:p>
          <a:p>
            <a:pPr eaLnBrk="1" fontAlgn="base" hangingPunct="1">
              <a:spcBef>
                <a:spcPts val="600"/>
              </a:spcBef>
              <a:spcAft>
                <a:spcPts val="1200"/>
              </a:spcAft>
            </a:pPr>
            <a:r>
              <a:rPr lang="he-IL" altLang="he-IL" sz="2400" dirty="0" smtClean="0">
                <a:solidFill>
                  <a:srgbClr val="000066"/>
                </a:solidFill>
                <a:latin typeface="Arial" pitchFamily="34" charset="0"/>
              </a:rPr>
              <a:t>המבחן מוצג באמצעות מחשב, כאשר כל שאלה מופיעה בנפרד, והמעבר לשאלה הבאה נעשה רק כאשר נתנה תשובה על הקודמת (או בתום הזמן המוקצב)</a:t>
            </a:r>
          </a:p>
          <a:p>
            <a:pPr eaLnBrk="1" fontAlgn="base" hangingPunct="1">
              <a:spcBef>
                <a:spcPts val="600"/>
              </a:spcBef>
              <a:spcAft>
                <a:spcPts val="1200"/>
              </a:spcAft>
            </a:pPr>
            <a:r>
              <a:rPr lang="he-IL" altLang="he-IL" sz="2400" dirty="0" smtClean="0">
                <a:solidFill>
                  <a:srgbClr val="000066"/>
                </a:solidFill>
                <a:latin typeface="Arial" pitchFamily="34" charset="0"/>
              </a:rPr>
              <a:t>אין אפשרות לחזור לאחור, או לפתור שאלות שלא לפי הסדר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</a:pPr>
            <a:endParaRPr lang="he-IL" altLang="he-IL" sz="2400" dirty="0" smtClean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59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8200"/>
            <a:ext cx="6840760" cy="914400"/>
          </a:xfrm>
        </p:spPr>
        <p:txBody>
          <a:bodyPr/>
          <a:lstStyle/>
          <a:p>
            <a:r>
              <a:rPr lang="he-IL" dirty="0" smtClean="0">
                <a:latin typeface="Comic Sans MS" pitchFamily="66" charset="0"/>
              </a:rPr>
              <a:t>שאלות שכיחות 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7272808" cy="4536504"/>
          </a:xfrm>
        </p:spPr>
        <p:txBody>
          <a:bodyPr/>
          <a:lstStyle/>
          <a:p>
            <a:endParaRPr lang="he-IL" sz="2400" dirty="0" smtClean="0"/>
          </a:p>
          <a:p>
            <a:r>
              <a:rPr lang="he-IL" sz="2400" dirty="0"/>
              <a:t>איך יודעים אם הבחינה הוגנת ללקויים</a:t>
            </a:r>
            <a:r>
              <a:rPr lang="he-IL" sz="2400" dirty="0" smtClean="0"/>
              <a:t>?</a:t>
            </a:r>
            <a:endParaRPr lang="he-IL" sz="2400" dirty="0"/>
          </a:p>
          <a:p>
            <a:r>
              <a:rPr lang="he-IL" sz="2400" dirty="0" smtClean="0"/>
              <a:t>למה לא נותנים התאמות כמו בבגרויות?</a:t>
            </a:r>
          </a:p>
          <a:p>
            <a:r>
              <a:rPr lang="he-IL" sz="2400" dirty="0" smtClean="0"/>
              <a:t>מה זה מפעם?</a:t>
            </a:r>
          </a:p>
          <a:p>
            <a:r>
              <a:rPr lang="he-IL" b="1" dirty="0" smtClean="0"/>
              <a:t>למה לא מתאפשרת חריגה מלוח הזמנים?</a:t>
            </a:r>
            <a:endParaRPr lang="he-IL" b="1" dirty="0"/>
          </a:p>
          <a:p>
            <a:r>
              <a:rPr lang="he-IL" sz="2400" dirty="0" smtClean="0"/>
              <a:t>למה צריך רקע מתועד?</a:t>
            </a:r>
            <a:endParaRPr lang="he-IL" sz="2400" dirty="0"/>
          </a:p>
          <a:p>
            <a:endParaRPr lang="he-IL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3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altLang="he-IL" dirty="0" smtClean="0"/>
              <a:t>לוחות זמנים  </a:t>
            </a:r>
            <a:endParaRPr lang="en-US" altLang="he-IL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124744"/>
            <a:ext cx="6984776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he-IL" altLang="he-IL" sz="1800" dirty="0" smtClean="0"/>
          </a:p>
          <a:p>
            <a:pPr eaLnBrk="1" fontAlgn="auto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he-IL" altLang="he-IL" sz="2400" dirty="0" smtClean="0"/>
              <a:t>מתקבלות בקשות רק עד תאריך סיום ההרשמה  </a:t>
            </a:r>
          </a:p>
          <a:p>
            <a:pPr eaLnBrk="1" fontAlgn="auto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he-IL" altLang="he-IL" sz="2400" dirty="0" smtClean="0"/>
              <a:t>יותר מ- 70%נרשמים בחודש האחרון</a:t>
            </a:r>
          </a:p>
          <a:p>
            <a:pPr eaLnBrk="1" fontAlgn="auto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he-IL" altLang="he-IL" sz="2400" dirty="0" smtClean="0"/>
              <a:t>בין 600-800 (תלוי במועד) נרשמים בשבועיים האחרונים</a:t>
            </a:r>
          </a:p>
          <a:p>
            <a:pPr eaLnBrk="1" fontAlgn="auto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he-IL" altLang="he-IL" sz="2400" dirty="0" smtClean="0"/>
              <a:t>     צוות במו"ת מטפל בכל פנייה תוך 25 ימי עבודה. 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he-IL" altLang="he-IL" sz="2400" dirty="0" smtClean="0"/>
          </a:p>
          <a:p>
            <a:pPr eaLnBrk="1" fontAlgn="auto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lang="he-IL" altLang="he-IL" sz="18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e-IL" altLang="he-IL" sz="18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he-IL" sz="1800" dirty="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09120"/>
            <a:ext cx="1905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80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8200"/>
            <a:ext cx="6840760" cy="914400"/>
          </a:xfrm>
        </p:spPr>
        <p:txBody>
          <a:bodyPr/>
          <a:lstStyle/>
          <a:p>
            <a:r>
              <a:rPr lang="he-IL" dirty="0" smtClean="0">
                <a:latin typeface="Comic Sans MS" pitchFamily="66" charset="0"/>
              </a:rPr>
              <a:t>שאלות שכיחות 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7272808" cy="4536504"/>
          </a:xfrm>
        </p:spPr>
        <p:txBody>
          <a:bodyPr/>
          <a:lstStyle/>
          <a:p>
            <a:endParaRPr lang="he-IL" sz="2400" dirty="0" smtClean="0"/>
          </a:p>
          <a:p>
            <a:r>
              <a:rPr lang="he-IL" sz="2400" dirty="0"/>
              <a:t>איך יודעים אם הבחינה הוגנת ללקויים</a:t>
            </a:r>
            <a:r>
              <a:rPr lang="he-IL" sz="2400" dirty="0" smtClean="0"/>
              <a:t>?</a:t>
            </a:r>
            <a:endParaRPr lang="he-IL" sz="2400" dirty="0"/>
          </a:p>
          <a:p>
            <a:r>
              <a:rPr lang="he-IL" sz="2400" dirty="0" smtClean="0"/>
              <a:t>למה לא נותנים התאמות כמו בבגרויות?</a:t>
            </a:r>
          </a:p>
          <a:p>
            <a:r>
              <a:rPr lang="he-IL" sz="2400" dirty="0" smtClean="0"/>
              <a:t>מה זה מפעם?</a:t>
            </a:r>
          </a:p>
          <a:p>
            <a:r>
              <a:rPr lang="he-IL" sz="2400" dirty="0" smtClean="0"/>
              <a:t>למה לא מתאפשרת חריגה מלוח הזמנים?</a:t>
            </a:r>
            <a:endParaRPr lang="he-IL" sz="2400" dirty="0"/>
          </a:p>
          <a:p>
            <a:r>
              <a:rPr lang="he-IL" sz="3000" b="1" dirty="0" smtClean="0"/>
              <a:t>למה צריך רקע מתועד?</a:t>
            </a:r>
            <a:endParaRPr lang="he-IL" sz="3000" b="1" dirty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3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בקשת רקע מתועד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60848"/>
            <a:ext cx="7704856" cy="3352800"/>
          </a:xfrm>
        </p:spPr>
        <p:txBody>
          <a:bodyPr/>
          <a:lstStyle/>
          <a:p>
            <a:pPr fontAlgn="auto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he-IL" sz="2400" kern="1200" dirty="0">
                <a:solidFill>
                  <a:schemeClr val="tx2">
                    <a:lumMod val="75000"/>
                  </a:schemeClr>
                </a:solidFill>
              </a:rPr>
              <a:t>לקות התפתחותית  - קיימת מגיל צעיר</a:t>
            </a:r>
          </a:p>
          <a:p>
            <a:pPr fontAlgn="auto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he-IL" sz="2400" kern="1200" dirty="0">
                <a:solidFill>
                  <a:schemeClr val="tx2">
                    <a:lumMod val="75000"/>
                  </a:schemeClr>
                </a:solidFill>
              </a:rPr>
              <a:t>ללא רקע קשה להבחין בין </a:t>
            </a:r>
            <a:r>
              <a:rPr lang="he-IL" sz="2400" kern="1200" dirty="0" smtClean="0">
                <a:solidFill>
                  <a:schemeClr val="tx2">
                    <a:lumMod val="75000"/>
                  </a:schemeClr>
                </a:solidFill>
              </a:rPr>
              <a:t>לקות, </a:t>
            </a:r>
            <a:r>
              <a:rPr lang="he-IL" sz="2400" kern="1200" dirty="0">
                <a:solidFill>
                  <a:schemeClr val="tx2">
                    <a:lumMod val="75000"/>
                  </a:schemeClr>
                </a:solidFill>
              </a:rPr>
              <a:t>לבין חסך יכולת וכד'</a:t>
            </a:r>
          </a:p>
          <a:p>
            <a:pPr fontAlgn="auto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he-IL" sz="2400" kern="1200" dirty="0" smtClean="0">
                <a:solidFill>
                  <a:schemeClr val="tx2">
                    <a:lumMod val="75000"/>
                  </a:schemeClr>
                </a:solidFill>
              </a:rPr>
              <a:t>הגדרה עמומה  </a:t>
            </a:r>
          </a:p>
          <a:p>
            <a:pPr fontAlgn="auto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he-IL" sz="2400" kern="1200" dirty="0" smtClean="0">
                <a:solidFill>
                  <a:schemeClr val="tx2">
                    <a:lumMod val="75000"/>
                  </a:schemeClr>
                </a:solidFill>
              </a:rPr>
              <a:t>התחזות</a:t>
            </a:r>
            <a:endParaRPr lang="he-IL" sz="2400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1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חשיבות רקע מתועד, בדיקה:</a:t>
            </a:r>
            <a:br>
              <a:rPr lang="he-IL" dirty="0" smtClean="0"/>
            </a:b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82" y="2060848"/>
            <a:ext cx="7793378" cy="3352800"/>
          </a:xfrm>
        </p:spPr>
        <p:txBody>
          <a:bodyPr>
            <a:normAutofit/>
          </a:bodyPr>
          <a:lstStyle/>
          <a:p>
            <a:pPr fontAlgn="auto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he-IL" sz="2400" dirty="0" smtClean="0">
                <a:solidFill>
                  <a:schemeClr val="tx2">
                    <a:lumMod val="75000"/>
                  </a:schemeClr>
                </a:solidFill>
              </a:rPr>
              <a:t>נבדקו 187 תיקים, על יד 6 קוראות</a:t>
            </a:r>
          </a:p>
          <a:p>
            <a:pPr fontAlgn="auto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he-IL" sz="2400" kern="1200" dirty="0" smtClean="0">
                <a:solidFill>
                  <a:schemeClr val="tx2">
                    <a:lumMod val="75000"/>
                  </a:schemeClr>
                </a:solidFill>
              </a:rPr>
              <a:t>כל קוראת בדקה 10-55 תיקים</a:t>
            </a:r>
          </a:p>
          <a:p>
            <a:pPr fontAlgn="auto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he-IL" sz="2400" kern="1200" dirty="0" smtClean="0">
                <a:solidFill>
                  <a:schemeClr val="tx2">
                    <a:lumMod val="75000"/>
                  </a:schemeClr>
                </a:solidFill>
              </a:rPr>
              <a:t>הקוראת </a:t>
            </a:r>
            <a:r>
              <a:rPr lang="he-IL" sz="2400" kern="1200" dirty="0">
                <a:solidFill>
                  <a:schemeClr val="tx2">
                    <a:lumMod val="75000"/>
                  </a:schemeClr>
                </a:solidFill>
              </a:rPr>
              <a:t>התבקשה לקבוע תנאים </a:t>
            </a:r>
            <a:r>
              <a:rPr lang="he-IL" sz="2400" kern="1200" dirty="0" smtClean="0">
                <a:solidFill>
                  <a:schemeClr val="tx2">
                    <a:lumMod val="75000"/>
                  </a:schemeClr>
                </a:solidFill>
              </a:rPr>
              <a:t>על </a:t>
            </a:r>
            <a:r>
              <a:rPr lang="he-IL" sz="2400" kern="1200" dirty="0">
                <a:solidFill>
                  <a:schemeClr val="tx2">
                    <a:lumMod val="75000"/>
                  </a:schemeClr>
                </a:solidFill>
              </a:rPr>
              <a:t>סמך </a:t>
            </a:r>
            <a:r>
              <a:rPr lang="he-IL" sz="2400" kern="1200" dirty="0" smtClean="0">
                <a:solidFill>
                  <a:schemeClr val="tx2">
                    <a:lumMod val="75000"/>
                  </a:schemeClr>
                </a:solidFill>
              </a:rPr>
              <a:t>האבחון האחרון </a:t>
            </a:r>
            <a:r>
              <a:rPr lang="he-IL" sz="2400" kern="1200" dirty="0">
                <a:solidFill>
                  <a:schemeClr val="tx2">
                    <a:lumMod val="75000"/>
                  </a:schemeClr>
                </a:solidFill>
              </a:rPr>
              <a:t>בלבד.</a:t>
            </a:r>
          </a:p>
          <a:p>
            <a:pPr fontAlgn="auto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he-IL" sz="2400" kern="1200" dirty="0">
                <a:solidFill>
                  <a:schemeClr val="tx2">
                    <a:lumMod val="75000"/>
                  </a:schemeClr>
                </a:solidFill>
              </a:rPr>
              <a:t>לאחר </a:t>
            </a:r>
            <a:r>
              <a:rPr lang="he-IL" sz="2400" kern="1200" dirty="0" smtClean="0">
                <a:solidFill>
                  <a:schemeClr val="tx2">
                    <a:lumMod val="75000"/>
                  </a:schemeClr>
                </a:solidFill>
              </a:rPr>
              <a:t>מכן, </a:t>
            </a:r>
            <a:r>
              <a:rPr lang="he-IL" sz="2400" kern="1200" dirty="0">
                <a:solidFill>
                  <a:schemeClr val="tx2">
                    <a:lumMod val="75000"/>
                  </a:schemeClr>
                </a:solidFill>
              </a:rPr>
              <a:t>הבודקת קראה את כל </a:t>
            </a:r>
            <a:r>
              <a:rPr lang="he-IL" sz="2400" kern="1200" dirty="0" smtClean="0">
                <a:solidFill>
                  <a:schemeClr val="tx2">
                    <a:lumMod val="75000"/>
                  </a:schemeClr>
                </a:solidFill>
              </a:rPr>
              <a:t>החומר האבחוני המצוי בתיק, </a:t>
            </a:r>
            <a:r>
              <a:rPr lang="he-IL" sz="2400" kern="1200" dirty="0">
                <a:solidFill>
                  <a:schemeClr val="tx2">
                    <a:lumMod val="75000"/>
                  </a:schemeClr>
                </a:solidFill>
              </a:rPr>
              <a:t>וקבעה תנאים (או לא) על סמך כל החומר.</a:t>
            </a:r>
          </a:p>
          <a:p>
            <a:pPr fontAlgn="auto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he-IL" sz="2400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1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חשיבות רקע מתועד: המשך בדיקה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132856"/>
            <a:ext cx="7416824" cy="335280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e-IL" sz="2400" kern="1200" dirty="0">
                <a:solidFill>
                  <a:schemeClr val="tx2">
                    <a:lumMod val="75000"/>
                  </a:schemeClr>
                </a:solidFill>
              </a:rPr>
              <a:t>הנחיות </a:t>
            </a:r>
            <a:r>
              <a:rPr lang="he-IL" sz="2400" kern="1200" dirty="0" smtClean="0">
                <a:solidFill>
                  <a:schemeClr val="tx2">
                    <a:lumMod val="75000"/>
                  </a:schemeClr>
                </a:solidFill>
              </a:rPr>
              <a:t>לבודקת: "קראי </a:t>
            </a:r>
            <a:r>
              <a:rPr lang="he-IL" sz="2400" kern="1200" dirty="0">
                <a:solidFill>
                  <a:schemeClr val="tx2">
                    <a:lumMod val="75000"/>
                  </a:schemeClr>
                </a:solidFill>
              </a:rPr>
              <a:t>תחילה את האבחון האחרון בלבד, ונסי לקבוע על פיו סבירות לקיומה של </a:t>
            </a:r>
            <a:r>
              <a:rPr lang="he-IL" sz="2400" kern="1200" dirty="0" smtClean="0">
                <a:solidFill>
                  <a:schemeClr val="tx2">
                    <a:lumMod val="75000"/>
                  </a:schemeClr>
                </a:solidFill>
              </a:rPr>
              <a:t>לקות"</a:t>
            </a:r>
            <a:endParaRPr lang="he-IL" sz="2400" kern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e-IL" sz="2400" kern="1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e-IL" sz="2400" kern="1200" dirty="0">
                <a:solidFill>
                  <a:schemeClr val="tx2">
                    <a:lumMod val="75000"/>
                  </a:schemeClr>
                </a:solidFill>
              </a:rPr>
              <a:t>אפשרויות התשובה:</a:t>
            </a:r>
          </a:p>
          <a:p>
            <a:pPr marL="0" indent="0">
              <a:buNone/>
            </a:pPr>
            <a:r>
              <a:rPr lang="he-IL" sz="2400" kern="12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he-IL" sz="2400" kern="1200" dirty="0">
                <a:solidFill>
                  <a:schemeClr val="tx2">
                    <a:lumMod val="75000"/>
                  </a:schemeClr>
                </a:solidFill>
              </a:rPr>
              <a:t>. אי אפשר לדעת על פי אבחון אחרון בלבד</a:t>
            </a:r>
          </a:p>
          <a:p>
            <a:pPr marL="0" indent="0">
              <a:buNone/>
            </a:pPr>
            <a:r>
              <a:rPr lang="he-IL" sz="2400" kern="1200" dirty="0">
                <a:solidFill>
                  <a:schemeClr val="tx2">
                    <a:lumMod val="75000"/>
                  </a:schemeClr>
                </a:solidFill>
              </a:rPr>
              <a:t>2. השתכנעתי לחלוטין מקיומה של לקות</a:t>
            </a:r>
          </a:p>
          <a:p>
            <a:pPr marL="0" indent="0">
              <a:buNone/>
            </a:pPr>
            <a:r>
              <a:rPr lang="he-IL" sz="2400" kern="1200" dirty="0">
                <a:solidFill>
                  <a:schemeClr val="tx2">
                    <a:lumMod val="75000"/>
                  </a:schemeClr>
                </a:solidFill>
              </a:rPr>
              <a:t>3. אולי קיימת לקות, אך חסר חומר</a:t>
            </a:r>
          </a:p>
          <a:p>
            <a:pPr marL="0" indent="0">
              <a:buNone/>
            </a:pPr>
            <a:r>
              <a:rPr lang="he-IL" sz="2400" kern="1200" dirty="0">
                <a:solidFill>
                  <a:schemeClr val="tx2">
                    <a:lumMod val="75000"/>
                  </a:schemeClr>
                </a:solidFill>
              </a:rPr>
              <a:t>4. לא נראה שקיימת לקות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7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תוצאות: חוות דעת על סמך אבחון עדכני בלבד</a:t>
            </a:r>
            <a:endParaRPr lang="he-I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162709"/>
              </p:ext>
            </p:extLst>
          </p:nvPr>
        </p:nvGraphicFramePr>
        <p:xfrm>
          <a:off x="712276" y="2204864"/>
          <a:ext cx="6875241" cy="403245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59631"/>
                <a:gridCol w="2051428"/>
                <a:gridCol w="2364182"/>
              </a:tblGrid>
              <a:tr h="80649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ysClr val="windowText" lastClr="000000"/>
                          </a:solidFill>
                        </a:rPr>
                        <a:t>קטגורית</a:t>
                      </a:r>
                      <a:r>
                        <a:rPr lang="he-IL" sz="2400" baseline="0" dirty="0" smtClean="0">
                          <a:solidFill>
                            <a:sysClr val="windowText" lastClr="000000"/>
                          </a:solidFill>
                        </a:rPr>
                        <a:t> תשובה</a:t>
                      </a:r>
                      <a:endParaRPr lang="he-IL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77B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ysClr val="windowText" lastClr="000000"/>
                          </a:solidFill>
                        </a:rPr>
                        <a:t>מספר הפניות</a:t>
                      </a:r>
                      <a:endParaRPr lang="he-IL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77B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ysClr val="windowText" lastClr="000000"/>
                          </a:solidFill>
                        </a:rPr>
                        <a:t>שיעור הפניות</a:t>
                      </a:r>
                      <a:endParaRPr lang="he-IL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77B6C2"/>
                    </a:solidFill>
                  </a:tcPr>
                </a:tc>
              </a:tr>
              <a:tr h="806490"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/>
                        <a:t>אי</a:t>
                      </a:r>
                      <a:r>
                        <a:rPr lang="he-IL" sz="2000" baseline="0" dirty="0" smtClean="0"/>
                        <a:t> אפשר לדעת </a:t>
                      </a:r>
                      <a:endParaRPr lang="he-IL" sz="2000" dirty="0"/>
                    </a:p>
                  </a:txBody>
                  <a:tcPr>
                    <a:solidFill>
                      <a:srgbClr val="77B6C2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26</a:t>
                      </a:r>
                      <a:endParaRPr lang="he-IL" sz="2000" dirty="0"/>
                    </a:p>
                  </a:txBody>
                  <a:tcPr>
                    <a:solidFill>
                      <a:srgbClr val="77B6C2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14</a:t>
                      </a:r>
                      <a:endParaRPr lang="he-IL" sz="2000" dirty="0"/>
                    </a:p>
                  </a:txBody>
                  <a:tcPr>
                    <a:solidFill>
                      <a:srgbClr val="77B6C2">
                        <a:alpha val="39000"/>
                      </a:srgbClr>
                    </a:solidFill>
                  </a:tcPr>
                </a:tc>
              </a:tr>
              <a:tr h="806490"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/>
                        <a:t>קיימת לקות</a:t>
                      </a:r>
                      <a:endParaRPr lang="he-IL" sz="2000" dirty="0"/>
                    </a:p>
                  </a:txBody>
                  <a:tcPr>
                    <a:solidFill>
                      <a:srgbClr val="77B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49</a:t>
                      </a:r>
                      <a:endParaRPr lang="he-IL" sz="2000" dirty="0"/>
                    </a:p>
                  </a:txBody>
                  <a:tcPr>
                    <a:solidFill>
                      <a:srgbClr val="77B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26</a:t>
                      </a:r>
                      <a:endParaRPr lang="he-IL" sz="2000" dirty="0"/>
                    </a:p>
                  </a:txBody>
                  <a:tcPr>
                    <a:solidFill>
                      <a:srgbClr val="77B6C2"/>
                    </a:solidFill>
                  </a:tcPr>
                </a:tc>
              </a:tr>
              <a:tr h="806490"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/>
                        <a:t>אולי קיימת לקות</a:t>
                      </a:r>
                      <a:endParaRPr lang="he-IL" sz="2000" dirty="0"/>
                    </a:p>
                  </a:txBody>
                  <a:tcPr>
                    <a:solidFill>
                      <a:srgbClr val="77B6C2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89</a:t>
                      </a:r>
                      <a:endParaRPr lang="he-IL" sz="2000" dirty="0"/>
                    </a:p>
                  </a:txBody>
                  <a:tcPr>
                    <a:solidFill>
                      <a:srgbClr val="77B6C2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50</a:t>
                      </a:r>
                      <a:endParaRPr lang="he-IL" sz="2000" dirty="0"/>
                    </a:p>
                  </a:txBody>
                  <a:tcPr>
                    <a:solidFill>
                      <a:srgbClr val="77B6C2">
                        <a:alpha val="39000"/>
                      </a:srgbClr>
                    </a:solidFill>
                  </a:tcPr>
                </a:tc>
              </a:tr>
              <a:tr h="806490"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/>
                        <a:t>לא</a:t>
                      </a:r>
                      <a:r>
                        <a:rPr lang="he-IL" sz="2000" baseline="0" dirty="0" smtClean="0"/>
                        <a:t> קיימת לקות</a:t>
                      </a:r>
                      <a:endParaRPr lang="he-IL" sz="2000" dirty="0"/>
                    </a:p>
                  </a:txBody>
                  <a:tcPr>
                    <a:solidFill>
                      <a:srgbClr val="77B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23</a:t>
                      </a:r>
                      <a:endParaRPr lang="he-IL" sz="2000" dirty="0"/>
                    </a:p>
                  </a:txBody>
                  <a:tcPr>
                    <a:solidFill>
                      <a:srgbClr val="77B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12</a:t>
                      </a:r>
                      <a:endParaRPr lang="he-IL" sz="2000" dirty="0"/>
                    </a:p>
                  </a:txBody>
                  <a:tcPr>
                    <a:solidFill>
                      <a:srgbClr val="77B6C2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5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תוצאות: התאמה בתנאים על סמך אבחון אחרון/ בהסתמך על כל הרקע</a:t>
            </a:r>
            <a:endParaRPr lang="he-I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633807"/>
              </p:ext>
            </p:extLst>
          </p:nvPr>
        </p:nvGraphicFramePr>
        <p:xfrm>
          <a:off x="251520" y="1844824"/>
          <a:ext cx="7100991" cy="44645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21851"/>
                <a:gridCol w="2112570"/>
                <a:gridCol w="2466570"/>
              </a:tblGrid>
              <a:tr h="89290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</a:rPr>
                        <a:t>מידת</a:t>
                      </a:r>
                      <a:r>
                        <a:rPr lang="he-IL" sz="2400" baseline="0" dirty="0" smtClean="0">
                          <a:solidFill>
                            <a:schemeClr val="tx1"/>
                          </a:solidFill>
                        </a:rPr>
                        <a:t> התאמה </a:t>
                      </a:r>
                      <a:endParaRPr lang="he-I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7B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</a:rPr>
                        <a:t>מספר פניות</a:t>
                      </a:r>
                      <a:endParaRPr lang="he-I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7B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</a:rPr>
                        <a:t>שיעור פניות</a:t>
                      </a:r>
                      <a:endParaRPr lang="he-I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7B6C2"/>
                    </a:solidFill>
                  </a:tcPr>
                </a:tc>
              </a:tr>
              <a:tr h="892900"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/>
                        <a:t>התאמה מלאה בתנאים</a:t>
                      </a:r>
                      <a:endParaRPr lang="he-IL" sz="2000" dirty="0"/>
                    </a:p>
                  </a:txBody>
                  <a:tcPr>
                    <a:solidFill>
                      <a:srgbClr val="77B6C2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47</a:t>
                      </a:r>
                      <a:endParaRPr lang="he-IL" sz="2000" dirty="0"/>
                    </a:p>
                  </a:txBody>
                  <a:tcPr>
                    <a:solidFill>
                      <a:srgbClr val="77B6C2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25</a:t>
                      </a:r>
                      <a:endParaRPr lang="he-IL" sz="2000" dirty="0"/>
                    </a:p>
                  </a:txBody>
                  <a:tcPr>
                    <a:solidFill>
                      <a:srgbClr val="77B6C2">
                        <a:alpha val="39000"/>
                      </a:srgbClr>
                    </a:solidFill>
                  </a:tcPr>
                </a:tc>
              </a:tr>
              <a:tr h="892900"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/>
                        <a:t>הסכמה שאין צורך בתנאים</a:t>
                      </a:r>
                      <a:endParaRPr lang="he-IL" sz="2000" dirty="0"/>
                    </a:p>
                  </a:txBody>
                  <a:tcPr>
                    <a:solidFill>
                      <a:srgbClr val="77B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50</a:t>
                      </a:r>
                      <a:endParaRPr lang="he-IL" sz="2000" dirty="0"/>
                    </a:p>
                  </a:txBody>
                  <a:tcPr>
                    <a:solidFill>
                      <a:srgbClr val="77B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27</a:t>
                      </a:r>
                      <a:endParaRPr lang="he-IL" sz="2000" dirty="0"/>
                    </a:p>
                  </a:txBody>
                  <a:tcPr>
                    <a:solidFill>
                      <a:srgbClr val="77B6C2"/>
                    </a:solidFill>
                  </a:tcPr>
                </a:tc>
              </a:tr>
              <a:tr h="892900"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/>
                        <a:t>הוספת תנאים על סמך רקע</a:t>
                      </a:r>
                      <a:endParaRPr lang="he-IL" sz="2000" dirty="0"/>
                    </a:p>
                  </a:txBody>
                  <a:tcPr>
                    <a:solidFill>
                      <a:srgbClr val="77B6C2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71</a:t>
                      </a:r>
                      <a:endParaRPr lang="he-IL" sz="2000" dirty="0"/>
                    </a:p>
                  </a:txBody>
                  <a:tcPr>
                    <a:solidFill>
                      <a:srgbClr val="77B6C2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38</a:t>
                      </a:r>
                      <a:endParaRPr lang="he-IL" sz="2000" dirty="0"/>
                    </a:p>
                  </a:txBody>
                  <a:tcPr>
                    <a:solidFill>
                      <a:srgbClr val="77B6C2">
                        <a:alpha val="39000"/>
                      </a:srgbClr>
                    </a:solidFill>
                  </a:tcPr>
                </a:tc>
              </a:tr>
              <a:tr h="892900"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/>
                        <a:t>הפחתת</a:t>
                      </a:r>
                      <a:r>
                        <a:rPr lang="he-IL" sz="2000" baseline="0" dirty="0" smtClean="0"/>
                        <a:t> תנאים על סמך רקע</a:t>
                      </a:r>
                      <a:endParaRPr lang="he-IL" sz="2000" dirty="0"/>
                    </a:p>
                  </a:txBody>
                  <a:tcPr>
                    <a:solidFill>
                      <a:srgbClr val="77B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19</a:t>
                      </a:r>
                      <a:endParaRPr lang="he-IL" sz="2000" dirty="0"/>
                    </a:p>
                  </a:txBody>
                  <a:tcPr>
                    <a:solidFill>
                      <a:srgbClr val="77B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10</a:t>
                      </a:r>
                      <a:endParaRPr lang="he-IL" sz="2000" dirty="0"/>
                    </a:p>
                  </a:txBody>
                  <a:tcPr>
                    <a:solidFill>
                      <a:srgbClr val="77B6C2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01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7272808" cy="914400"/>
          </a:xfrm>
        </p:spPr>
        <p:txBody>
          <a:bodyPr/>
          <a:lstStyle/>
          <a:p>
            <a:r>
              <a:rPr lang="he-IL" b="1" dirty="0">
                <a:latin typeface="Comic Sans MS" pitchFamily="66" charset="0"/>
              </a:rPr>
              <a:t>עקרונות מנחים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564904"/>
            <a:ext cx="7128792" cy="4783686"/>
          </a:xfrm>
        </p:spPr>
        <p:txBody>
          <a:bodyPr/>
          <a:lstStyle/>
          <a:p>
            <a:r>
              <a:rPr lang="he-IL" sz="2300" dirty="0" smtClean="0"/>
              <a:t>התאמות – שינויים </a:t>
            </a:r>
            <a:r>
              <a:rPr lang="he-IL" sz="2300" dirty="0"/>
              <a:t>בתנאי מבחן סטנדרטיים, שמטרתם לסלק טעות מדידה הנוצרת בעקבות לקות </a:t>
            </a:r>
            <a:r>
              <a:rPr lang="he-IL" sz="2300" dirty="0" smtClean="0"/>
              <a:t>אי-רלוונטית</a:t>
            </a:r>
          </a:p>
          <a:p>
            <a:endParaRPr lang="he-IL" sz="2300" dirty="0"/>
          </a:p>
          <a:p>
            <a:r>
              <a:rPr lang="he-IL" sz="2300" dirty="0" smtClean="0"/>
              <a:t>המטרה: עקיפת </a:t>
            </a:r>
            <a:r>
              <a:rPr lang="he-IL" sz="2300" dirty="0"/>
              <a:t>הלקות או המגבלה, תוך שיקוף יכולתו של </a:t>
            </a:r>
            <a:r>
              <a:rPr lang="he-IL" sz="2300" dirty="0" smtClean="0"/>
              <a:t>הנבחן, </a:t>
            </a:r>
            <a:r>
              <a:rPr lang="he-IL" sz="2300" dirty="0"/>
              <a:t>מבלי לפגוע במדידה </a:t>
            </a:r>
            <a:r>
              <a:rPr lang="he-IL" sz="2300" dirty="0" smtClean="0"/>
              <a:t> </a:t>
            </a:r>
            <a:endParaRPr lang="he-IL" sz="2300" dirty="0"/>
          </a:p>
          <a:p>
            <a:pPr marL="0" indent="0">
              <a:buNone/>
            </a:pPr>
            <a:r>
              <a:rPr lang="he-IL" sz="2300" dirty="0" smtClean="0">
                <a:solidFill>
                  <a:srgbClr val="89447E"/>
                </a:solidFill>
              </a:rPr>
              <a:t> </a:t>
            </a:r>
            <a:endParaRPr lang="he-IL" sz="2300" dirty="0" smtClean="0"/>
          </a:p>
          <a:p>
            <a:pPr marL="1257300" lvl="2" indent="-342900"/>
            <a:endParaRPr lang="en-US" sz="2300" dirty="0">
              <a:ea typeface="+mn-ea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endParaRPr lang="he-IL" sz="2400" dirty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31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חשיבות רקע מתועד - סיכום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מחצית מחוות הדעת על הפניות משתנות כתוצאה מקריאת חומר הרקע של הפונה</a:t>
            </a:r>
          </a:p>
          <a:p>
            <a:r>
              <a:rPr lang="he-IL" dirty="0" smtClean="0"/>
              <a:t>הרוב המכריע של השינויים מתבטא במתן תוספת תנאים לפונה</a:t>
            </a:r>
          </a:p>
          <a:p>
            <a:endParaRPr lang="he-IL" dirty="0"/>
          </a:p>
          <a:p>
            <a:r>
              <a:rPr lang="he-IL" dirty="0" smtClean="0"/>
              <a:t>מסקנה: אם נוותר על בקשתנו לרקע מתועד של הלקות, נסתכן בטעות בשיקול במחצית המקרים, ובדרך כלל לרעת הפונה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733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נושאים נוספים – על קצה המזלג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44824"/>
            <a:ext cx="6912768" cy="4032448"/>
          </a:xfrm>
        </p:spPr>
        <p:txBody>
          <a:bodyPr>
            <a:normAutofit/>
          </a:bodyPr>
          <a:lstStyle/>
          <a:p>
            <a:r>
              <a:rPr lang="he-IL" sz="2500" dirty="0" smtClean="0"/>
              <a:t>קבוצות מיעוט</a:t>
            </a:r>
          </a:p>
          <a:p>
            <a:r>
              <a:rPr lang="he-IL" sz="2500" dirty="0" smtClean="0"/>
              <a:t>הקשר למדיניות משרד החינוך</a:t>
            </a:r>
          </a:p>
          <a:p>
            <a:r>
              <a:rPr lang="he-IL" sz="2500" dirty="0" smtClean="0"/>
              <a:t>האם מיידעים את המוסדות להשכלה גבוהה שהמועמד קיבל התאמות בבחינה הפסיכומטרית?</a:t>
            </a:r>
          </a:p>
          <a:p>
            <a:r>
              <a:rPr lang="he-IL" sz="2500" dirty="0" smtClean="0"/>
              <a:t>מסקנות </a:t>
            </a:r>
            <a:r>
              <a:rPr lang="he-IL" sz="2500" dirty="0" err="1" smtClean="0"/>
              <a:t>מת"ל</a:t>
            </a:r>
            <a:r>
              <a:rPr lang="he-IL" sz="2500" dirty="0" smtClean="0"/>
              <a:t> – האם תמיד מתקבלות?</a:t>
            </a:r>
          </a:p>
          <a:p>
            <a:r>
              <a:rPr lang="he-IL" sz="2500" dirty="0" smtClean="0"/>
              <a:t>התאמות לבעלי הפרעת קשב וריכוז</a:t>
            </a: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6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dirty="0"/>
              <a:t>תודה</a:t>
            </a:r>
            <a:endParaRPr lang="en-US" altLang="he-I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8" b="99706" l="741" r="987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38576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13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404664"/>
            <a:ext cx="6994666" cy="1296144"/>
          </a:xfrm>
        </p:spPr>
        <p:txBody>
          <a:bodyPr>
            <a:noAutofit/>
          </a:bodyPr>
          <a:lstStyle/>
          <a:p>
            <a:r>
              <a:rPr lang="he-IL" b="1" dirty="0" smtClean="0"/>
              <a:t>פניות בשנים 2011-2015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985720"/>
            <a:ext cx="8551480" cy="44284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564270"/>
              </p:ext>
            </p:extLst>
          </p:nvPr>
        </p:nvGraphicFramePr>
        <p:xfrm>
          <a:off x="755576" y="1556792"/>
          <a:ext cx="6617249" cy="435001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23450"/>
                <a:gridCol w="1352148"/>
                <a:gridCol w="1294751"/>
                <a:gridCol w="1323450"/>
                <a:gridCol w="1323450"/>
              </a:tblGrid>
              <a:tr h="1052263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/>
                        <a:t>שנה</a:t>
                      </a:r>
                      <a:endParaRPr lang="he-I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7B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/>
                        <a:t>מספר</a:t>
                      </a:r>
                      <a:r>
                        <a:rPr lang="he-IL" b="1" baseline="0" dirty="0" smtClean="0"/>
                        <a:t> פניות כולל</a:t>
                      </a:r>
                      <a:endParaRPr lang="he-I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7B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/>
                        <a:t>מסמכים חסרים</a:t>
                      </a:r>
                      <a:endParaRPr lang="he-I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7B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/>
                        <a:t>שיעור פניות מלאות</a:t>
                      </a:r>
                      <a:endParaRPr lang="he-I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7B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/>
                        <a:t>שיעור</a:t>
                      </a:r>
                      <a:r>
                        <a:rPr lang="he-IL" b="1" baseline="0" dirty="0" smtClean="0"/>
                        <a:t>  מקבלי תנאים (מתוך הפניות המלאות)</a:t>
                      </a:r>
                      <a:endParaRPr lang="he-I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7B6C2"/>
                    </a:solidFill>
                  </a:tcPr>
                </a:tc>
              </a:tr>
              <a:tr h="522531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/>
                        <a:t>2011</a:t>
                      </a:r>
                      <a:endParaRPr lang="he-IL" b="1" dirty="0"/>
                    </a:p>
                  </a:txBody>
                  <a:tcPr>
                    <a:solidFill>
                      <a:srgbClr val="77B6C2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3,735</a:t>
                      </a:r>
                    </a:p>
                  </a:txBody>
                  <a:tcPr>
                    <a:solidFill>
                      <a:srgbClr val="77B6C2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446</a:t>
                      </a:r>
                      <a:endParaRPr lang="he-IL" dirty="0"/>
                    </a:p>
                  </a:txBody>
                  <a:tcPr>
                    <a:solidFill>
                      <a:srgbClr val="77B6C2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88</a:t>
                      </a:r>
                      <a:endParaRPr lang="he-IL" dirty="0"/>
                    </a:p>
                  </a:txBody>
                  <a:tcPr>
                    <a:solidFill>
                      <a:srgbClr val="77B6C2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72</a:t>
                      </a:r>
                      <a:endParaRPr lang="he-IL" dirty="0"/>
                    </a:p>
                  </a:txBody>
                  <a:tcPr>
                    <a:solidFill>
                      <a:srgbClr val="77B6C2">
                        <a:alpha val="29020"/>
                      </a:srgbClr>
                    </a:solidFill>
                  </a:tcPr>
                </a:tc>
              </a:tr>
              <a:tr h="522531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/>
                        <a:t>2012</a:t>
                      </a:r>
                      <a:endParaRPr lang="he-IL" b="1" dirty="0"/>
                    </a:p>
                  </a:txBody>
                  <a:tcPr>
                    <a:solidFill>
                      <a:srgbClr val="77B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3,865</a:t>
                      </a:r>
                      <a:endParaRPr lang="he-IL" dirty="0"/>
                    </a:p>
                  </a:txBody>
                  <a:tcPr>
                    <a:solidFill>
                      <a:srgbClr val="77B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571</a:t>
                      </a:r>
                      <a:endParaRPr lang="he-IL" dirty="0"/>
                    </a:p>
                  </a:txBody>
                  <a:tcPr>
                    <a:solidFill>
                      <a:srgbClr val="77B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85</a:t>
                      </a:r>
                      <a:endParaRPr lang="he-IL" dirty="0"/>
                    </a:p>
                  </a:txBody>
                  <a:tcPr>
                    <a:solidFill>
                      <a:srgbClr val="77B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80</a:t>
                      </a:r>
                      <a:endParaRPr lang="he-IL" dirty="0"/>
                    </a:p>
                  </a:txBody>
                  <a:tcPr>
                    <a:solidFill>
                      <a:srgbClr val="77B6C2"/>
                    </a:solidFill>
                  </a:tcPr>
                </a:tc>
              </a:tr>
              <a:tr h="522531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/>
                        <a:t>2013</a:t>
                      </a:r>
                      <a:endParaRPr lang="he-IL" b="1" dirty="0"/>
                    </a:p>
                  </a:txBody>
                  <a:tcPr>
                    <a:solidFill>
                      <a:srgbClr val="77B6C2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4,241</a:t>
                      </a:r>
                      <a:endParaRPr lang="he-IL" dirty="0"/>
                    </a:p>
                  </a:txBody>
                  <a:tcPr>
                    <a:solidFill>
                      <a:srgbClr val="77B6C2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583</a:t>
                      </a:r>
                      <a:endParaRPr lang="he-IL" dirty="0"/>
                    </a:p>
                  </a:txBody>
                  <a:tcPr>
                    <a:solidFill>
                      <a:srgbClr val="77B6C2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86</a:t>
                      </a:r>
                      <a:endParaRPr lang="he-IL" dirty="0"/>
                    </a:p>
                  </a:txBody>
                  <a:tcPr>
                    <a:solidFill>
                      <a:srgbClr val="77B6C2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79</a:t>
                      </a:r>
                      <a:endParaRPr lang="he-IL" dirty="0"/>
                    </a:p>
                  </a:txBody>
                  <a:tcPr>
                    <a:solidFill>
                      <a:srgbClr val="77B6C2">
                        <a:alpha val="29020"/>
                      </a:srgbClr>
                    </a:solidFill>
                  </a:tcPr>
                </a:tc>
              </a:tr>
              <a:tr h="522531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/>
                        <a:t>2014</a:t>
                      </a:r>
                      <a:endParaRPr lang="he-IL" b="1" dirty="0"/>
                    </a:p>
                  </a:txBody>
                  <a:tcPr>
                    <a:solidFill>
                      <a:srgbClr val="77B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4,222</a:t>
                      </a:r>
                      <a:endParaRPr lang="he-IL" dirty="0"/>
                    </a:p>
                  </a:txBody>
                  <a:tcPr>
                    <a:solidFill>
                      <a:srgbClr val="77B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751</a:t>
                      </a:r>
                      <a:endParaRPr lang="he-IL" dirty="0"/>
                    </a:p>
                  </a:txBody>
                  <a:tcPr>
                    <a:solidFill>
                      <a:srgbClr val="77B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82</a:t>
                      </a:r>
                      <a:endParaRPr lang="he-IL" dirty="0"/>
                    </a:p>
                  </a:txBody>
                  <a:tcPr>
                    <a:solidFill>
                      <a:srgbClr val="77B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78</a:t>
                      </a:r>
                      <a:endParaRPr lang="he-IL" dirty="0"/>
                    </a:p>
                  </a:txBody>
                  <a:tcPr>
                    <a:solidFill>
                      <a:srgbClr val="77B6C2"/>
                    </a:solidFill>
                  </a:tcPr>
                </a:tc>
              </a:tr>
              <a:tr h="522531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/>
                        <a:t>2015</a:t>
                      </a:r>
                      <a:endParaRPr lang="he-IL" b="1" dirty="0"/>
                    </a:p>
                  </a:txBody>
                  <a:tcPr>
                    <a:solidFill>
                      <a:srgbClr val="77B6C2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3,780</a:t>
                      </a:r>
                      <a:endParaRPr lang="he-IL" dirty="0"/>
                    </a:p>
                  </a:txBody>
                  <a:tcPr>
                    <a:solidFill>
                      <a:srgbClr val="77B6C2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637</a:t>
                      </a:r>
                      <a:endParaRPr lang="he-IL" dirty="0"/>
                    </a:p>
                  </a:txBody>
                  <a:tcPr>
                    <a:solidFill>
                      <a:srgbClr val="77B6C2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83</a:t>
                      </a:r>
                      <a:endParaRPr lang="he-IL" dirty="0"/>
                    </a:p>
                  </a:txBody>
                  <a:tcPr>
                    <a:solidFill>
                      <a:srgbClr val="77B6C2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73</a:t>
                      </a:r>
                      <a:endParaRPr lang="he-IL" dirty="0"/>
                    </a:p>
                  </a:txBody>
                  <a:tcPr>
                    <a:solidFill>
                      <a:srgbClr val="77B6C2">
                        <a:alpha val="2902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39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63" y="69850"/>
            <a:ext cx="7035625" cy="54768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2800" b="1" dirty="0" smtClean="0"/>
              <a:t>פרוטוקול טיפול בפניה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985838"/>
            <a:ext cx="7128792" cy="546749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26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6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6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600" dirty="0"/>
          </a:p>
        </p:txBody>
      </p:sp>
      <p:grpSp>
        <p:nvGrpSpPr>
          <p:cNvPr id="8196" name="Group 5"/>
          <p:cNvGrpSpPr>
            <a:grpSpLocks/>
          </p:cNvGrpSpPr>
          <p:nvPr/>
        </p:nvGrpSpPr>
        <p:grpSpPr bwMode="auto">
          <a:xfrm>
            <a:off x="142875" y="617538"/>
            <a:ext cx="7494413" cy="4972050"/>
            <a:chOff x="143555" y="1552165"/>
            <a:chExt cx="7494295" cy="3858563"/>
          </a:xfrm>
        </p:grpSpPr>
        <p:sp>
          <p:nvSpPr>
            <p:cNvPr id="7" name="Freeform 6"/>
            <p:cNvSpPr/>
            <p:nvPr/>
          </p:nvSpPr>
          <p:spPr>
            <a:xfrm>
              <a:off x="143555" y="3734002"/>
              <a:ext cx="1985932" cy="592583"/>
            </a:xfrm>
            <a:custGeom>
              <a:avLst/>
              <a:gdLst>
                <a:gd name="connsiteX0" fmla="*/ 0 w 2481456"/>
                <a:gd name="connsiteY0" fmla="*/ 0 h 1488873"/>
                <a:gd name="connsiteX1" fmla="*/ 2481456 w 2481456"/>
                <a:gd name="connsiteY1" fmla="*/ 0 h 1488873"/>
                <a:gd name="connsiteX2" fmla="*/ 2481456 w 2481456"/>
                <a:gd name="connsiteY2" fmla="*/ 1488873 h 1488873"/>
                <a:gd name="connsiteX3" fmla="*/ 0 w 2481456"/>
                <a:gd name="connsiteY3" fmla="*/ 1488873 h 1488873"/>
                <a:gd name="connsiteX4" fmla="*/ 0 w 2481456"/>
                <a:gd name="connsiteY4" fmla="*/ 0 h 148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1456" h="1488873">
                  <a:moveTo>
                    <a:pt x="0" y="0"/>
                  </a:moveTo>
                  <a:lnTo>
                    <a:pt x="2481456" y="0"/>
                  </a:lnTo>
                  <a:lnTo>
                    <a:pt x="2481456" y="1488873"/>
                  </a:lnTo>
                  <a:lnTo>
                    <a:pt x="0" y="1488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B6C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47650" tIns="247650" rIns="247650" bIns="247650" spcCol="1270" anchor="ctr"/>
            <a:lstStyle/>
            <a:p>
              <a:pPr algn="ctr" defTabSz="28892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he-IL" sz="2000" dirty="0">
                  <a:solidFill>
                    <a:prstClr val="black"/>
                  </a:solidFill>
                </a:rPr>
                <a:t>דיון</a:t>
              </a:r>
              <a:endParaRPr lang="en-US" sz="2000" dirty="0">
                <a:solidFill>
                  <a:prstClr val="black"/>
                </a:solidFill>
              </a:endParaRPr>
            </a:p>
            <a:p>
              <a:pPr algn="ctr" defTabSz="28892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he-IL" sz="2000" dirty="0">
                  <a:solidFill>
                    <a:prstClr val="black"/>
                  </a:solidFill>
                </a:rPr>
                <a:t>קוראת שלישית 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823103" y="1552165"/>
              <a:ext cx="4467154" cy="497720"/>
            </a:xfrm>
            <a:custGeom>
              <a:avLst/>
              <a:gdLst>
                <a:gd name="connsiteX0" fmla="*/ 0 w 2481456"/>
                <a:gd name="connsiteY0" fmla="*/ 0 h 1488873"/>
                <a:gd name="connsiteX1" fmla="*/ 2481456 w 2481456"/>
                <a:gd name="connsiteY1" fmla="*/ 0 h 1488873"/>
                <a:gd name="connsiteX2" fmla="*/ 2481456 w 2481456"/>
                <a:gd name="connsiteY2" fmla="*/ 1488873 h 1488873"/>
                <a:gd name="connsiteX3" fmla="*/ 0 w 2481456"/>
                <a:gd name="connsiteY3" fmla="*/ 1488873 h 1488873"/>
                <a:gd name="connsiteX4" fmla="*/ 0 w 2481456"/>
                <a:gd name="connsiteY4" fmla="*/ 0 h 148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1456" h="1488873">
                  <a:moveTo>
                    <a:pt x="0" y="0"/>
                  </a:moveTo>
                  <a:lnTo>
                    <a:pt x="2481456" y="0"/>
                  </a:lnTo>
                  <a:lnTo>
                    <a:pt x="2481456" y="1488873"/>
                  </a:lnTo>
                  <a:lnTo>
                    <a:pt x="0" y="1488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B6C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47650" tIns="247650" rIns="247650" bIns="247650" spcCol="1270" anchor="ctr"/>
            <a:lstStyle/>
            <a:p>
              <a:pPr algn="ctr" defTabSz="28892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he-IL" sz="2000" dirty="0">
                  <a:solidFill>
                    <a:prstClr val="black"/>
                  </a:solidFill>
                </a:rPr>
                <a:t>שלב אדמיניסטרטיבי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5640981" y="2285194"/>
              <a:ext cx="1996869" cy="474312"/>
            </a:xfrm>
            <a:custGeom>
              <a:avLst/>
              <a:gdLst>
                <a:gd name="connsiteX0" fmla="*/ 0 w 2481456"/>
                <a:gd name="connsiteY0" fmla="*/ 0 h 1488873"/>
                <a:gd name="connsiteX1" fmla="*/ 2481456 w 2481456"/>
                <a:gd name="connsiteY1" fmla="*/ 0 h 1488873"/>
                <a:gd name="connsiteX2" fmla="*/ 2481456 w 2481456"/>
                <a:gd name="connsiteY2" fmla="*/ 1488873 h 1488873"/>
                <a:gd name="connsiteX3" fmla="*/ 0 w 2481456"/>
                <a:gd name="connsiteY3" fmla="*/ 1488873 h 1488873"/>
                <a:gd name="connsiteX4" fmla="*/ 0 w 2481456"/>
                <a:gd name="connsiteY4" fmla="*/ 0 h 148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1456" h="1488873">
                  <a:moveTo>
                    <a:pt x="0" y="0"/>
                  </a:moveTo>
                  <a:lnTo>
                    <a:pt x="2481456" y="0"/>
                  </a:lnTo>
                  <a:lnTo>
                    <a:pt x="2481456" y="1488873"/>
                  </a:lnTo>
                  <a:lnTo>
                    <a:pt x="0" y="1488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B6C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47650" tIns="247650" rIns="247650" bIns="247650" spcCol="1270" anchor="ctr"/>
            <a:lstStyle/>
            <a:p>
              <a:pPr algn="ctr" defTabSz="28892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he-IL" sz="2000" dirty="0">
                  <a:solidFill>
                    <a:prstClr val="black"/>
                  </a:solidFill>
                </a:rPr>
                <a:t>קוראת שניה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2739077" y="4657988"/>
              <a:ext cx="3436883" cy="752740"/>
            </a:xfrm>
            <a:custGeom>
              <a:avLst/>
              <a:gdLst>
                <a:gd name="connsiteX0" fmla="*/ 0 w 2481456"/>
                <a:gd name="connsiteY0" fmla="*/ 0 h 1488873"/>
                <a:gd name="connsiteX1" fmla="*/ 2481456 w 2481456"/>
                <a:gd name="connsiteY1" fmla="*/ 0 h 1488873"/>
                <a:gd name="connsiteX2" fmla="*/ 2481456 w 2481456"/>
                <a:gd name="connsiteY2" fmla="*/ 1488873 h 1488873"/>
                <a:gd name="connsiteX3" fmla="*/ 0 w 2481456"/>
                <a:gd name="connsiteY3" fmla="*/ 1488873 h 1488873"/>
                <a:gd name="connsiteX4" fmla="*/ 0 w 2481456"/>
                <a:gd name="connsiteY4" fmla="*/ 0 h 148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1456" h="1488873">
                  <a:moveTo>
                    <a:pt x="0" y="0"/>
                  </a:moveTo>
                  <a:lnTo>
                    <a:pt x="2481456" y="0"/>
                  </a:lnTo>
                  <a:lnTo>
                    <a:pt x="2481456" y="1488873"/>
                  </a:lnTo>
                  <a:lnTo>
                    <a:pt x="0" y="1488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B6C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47650" tIns="247650" rIns="247650" bIns="247650" spcCol="1270" anchor="ctr"/>
            <a:lstStyle/>
            <a:p>
              <a:pPr algn="ctr" defTabSz="28892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he-IL" sz="2000" dirty="0">
                  <a:solidFill>
                    <a:prstClr val="black"/>
                  </a:solidFill>
                </a:rPr>
                <a:t>מכתב תשובה: </a:t>
              </a:r>
            </a:p>
            <a:p>
              <a:pPr algn="ctr" defTabSz="28892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he-IL" sz="2000" dirty="0">
                  <a:solidFill>
                    <a:prstClr val="black"/>
                  </a:solidFill>
                </a:rPr>
                <a:t>אישור תנאים/דחיית בקשה עם נימוק/אישור חלקי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739077" y="3734002"/>
              <a:ext cx="3379734" cy="710853"/>
            </a:xfrm>
            <a:custGeom>
              <a:avLst/>
              <a:gdLst>
                <a:gd name="connsiteX0" fmla="*/ 0 w 2481456"/>
                <a:gd name="connsiteY0" fmla="*/ 0 h 1488873"/>
                <a:gd name="connsiteX1" fmla="*/ 2481456 w 2481456"/>
                <a:gd name="connsiteY1" fmla="*/ 0 h 1488873"/>
                <a:gd name="connsiteX2" fmla="*/ 2481456 w 2481456"/>
                <a:gd name="connsiteY2" fmla="*/ 1488873 h 1488873"/>
                <a:gd name="connsiteX3" fmla="*/ 0 w 2481456"/>
                <a:gd name="connsiteY3" fmla="*/ 1488873 h 1488873"/>
                <a:gd name="connsiteX4" fmla="*/ 0 w 2481456"/>
                <a:gd name="connsiteY4" fmla="*/ 0 h 148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1456" h="1488873">
                  <a:moveTo>
                    <a:pt x="0" y="0"/>
                  </a:moveTo>
                  <a:lnTo>
                    <a:pt x="2481456" y="0"/>
                  </a:lnTo>
                  <a:lnTo>
                    <a:pt x="2481456" y="1488873"/>
                  </a:lnTo>
                  <a:lnTo>
                    <a:pt x="0" y="1488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B6C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47650" tIns="247650" rIns="247650" bIns="247650" spcCol="1270" anchor="ctr"/>
            <a:lstStyle/>
            <a:p>
              <a:pPr algn="ctr" defTabSz="28892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he-IL" sz="2000" dirty="0">
                  <a:solidFill>
                    <a:prstClr val="black"/>
                  </a:solidFill>
                </a:rPr>
                <a:t>החלטה:</a:t>
              </a:r>
            </a:p>
            <a:p>
              <a:pPr algn="ctr" defTabSz="28892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he-IL" sz="2000" dirty="0">
                  <a:solidFill>
                    <a:prstClr val="black"/>
                  </a:solidFill>
                </a:rPr>
                <a:t>קבלה/דחייה</a:t>
              </a:r>
            </a:p>
          </p:txBody>
        </p:sp>
      </p:grpSp>
      <p:sp>
        <p:nvSpPr>
          <p:cNvPr id="21" name="Freeform 20"/>
          <p:cNvSpPr/>
          <p:nvPr/>
        </p:nvSpPr>
        <p:spPr>
          <a:xfrm>
            <a:off x="611560" y="1562100"/>
            <a:ext cx="2136403" cy="611188"/>
          </a:xfrm>
          <a:custGeom>
            <a:avLst/>
            <a:gdLst>
              <a:gd name="connsiteX0" fmla="*/ 0 w 2481456"/>
              <a:gd name="connsiteY0" fmla="*/ 0 h 1488873"/>
              <a:gd name="connsiteX1" fmla="*/ 2481456 w 2481456"/>
              <a:gd name="connsiteY1" fmla="*/ 0 h 1488873"/>
              <a:gd name="connsiteX2" fmla="*/ 2481456 w 2481456"/>
              <a:gd name="connsiteY2" fmla="*/ 1488873 h 1488873"/>
              <a:gd name="connsiteX3" fmla="*/ 0 w 2481456"/>
              <a:gd name="connsiteY3" fmla="*/ 1488873 h 1488873"/>
              <a:gd name="connsiteX4" fmla="*/ 0 w 2481456"/>
              <a:gd name="connsiteY4" fmla="*/ 0 h 148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1456" h="1488873">
                <a:moveTo>
                  <a:pt x="0" y="0"/>
                </a:moveTo>
                <a:lnTo>
                  <a:pt x="2481456" y="0"/>
                </a:lnTo>
                <a:lnTo>
                  <a:pt x="2481456" y="1488873"/>
                </a:lnTo>
                <a:lnTo>
                  <a:pt x="0" y="1488873"/>
                </a:lnTo>
                <a:lnTo>
                  <a:pt x="0" y="0"/>
                </a:lnTo>
                <a:close/>
              </a:path>
            </a:pathLst>
          </a:custGeom>
          <a:solidFill>
            <a:srgbClr val="77B6C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7650" tIns="247650" rIns="247650" bIns="247650" spcCol="1270" anchor="ctr"/>
          <a:lstStyle/>
          <a:p>
            <a:pPr algn="ctr" defTabSz="28892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he-IL" sz="2000" dirty="0">
                <a:solidFill>
                  <a:prstClr val="black"/>
                </a:solidFill>
              </a:rPr>
              <a:t>קוראת ראשונה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128838" y="1260475"/>
            <a:ext cx="611187" cy="2936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740025" y="1860550"/>
            <a:ext cx="2900363" cy="396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Decision 24"/>
          <p:cNvSpPr/>
          <p:nvPr/>
        </p:nvSpPr>
        <p:spPr>
          <a:xfrm>
            <a:off x="2852738" y="2054225"/>
            <a:ext cx="3054350" cy="1069975"/>
          </a:xfrm>
          <a:prstGeom prst="flowChartDecision">
            <a:avLst/>
          </a:prstGeom>
          <a:solidFill>
            <a:srgbClr val="77B6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dirty="0">
                <a:solidFill>
                  <a:prstClr val="black"/>
                </a:solidFill>
              </a:rPr>
              <a:t>הסכמה?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1824038" y="2665413"/>
            <a:ext cx="1373187" cy="7635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5" idx="2"/>
          </p:cNvCxnSpPr>
          <p:nvPr/>
        </p:nvCxnSpPr>
        <p:spPr>
          <a:xfrm>
            <a:off x="4379913" y="3124200"/>
            <a:ext cx="0" cy="304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349750" y="4332288"/>
            <a:ext cx="0" cy="30003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640388" y="2173288"/>
            <a:ext cx="1069975" cy="3397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097088" y="3810000"/>
            <a:ext cx="68262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802154" y="2573447"/>
            <a:ext cx="55791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36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89447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</a:rPr>
              <a:t>כן</a:t>
            </a:r>
            <a:endParaRPr lang="en-US" sz="3600" b="1" cap="all" dirty="0">
              <a:ln w="0"/>
              <a:solidFill>
                <a:srgbClr val="89447E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59632" y="2663825"/>
            <a:ext cx="688182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32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89447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</a:rPr>
              <a:t>לא</a:t>
            </a:r>
            <a:endParaRPr lang="en-US" sz="3200" b="1" cap="all" dirty="0">
              <a:ln w="0"/>
              <a:solidFill>
                <a:srgbClr val="89447E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05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הגשת בקשה להתאמות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2276872"/>
            <a:ext cx="6480720" cy="3352800"/>
          </a:xfrm>
        </p:spPr>
        <p:txBody>
          <a:bodyPr/>
          <a:lstStyle/>
          <a:p>
            <a:r>
              <a:rPr lang="he-I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הרשמה לבחינה, והתנהלות בדיוק לפי ההוראות שבאתר.</a:t>
            </a:r>
          </a:p>
          <a:p>
            <a:r>
              <a:rPr lang="he-I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חוסכת תשלומים מיותרים.</a:t>
            </a:r>
          </a:p>
          <a:p>
            <a:r>
              <a:rPr lang="he-I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מונעת עגמות נפש בשל איחורים וכד'.</a:t>
            </a:r>
            <a:endParaRPr lang="he-I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00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he-IL" altLang="he-IL" sz="4000" dirty="0" smtClean="0"/>
              <a:t>מסמכים נדרשים – לקויות למידה  </a:t>
            </a:r>
            <a:endParaRPr lang="en-US" altLang="he-IL" sz="40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557338"/>
            <a:ext cx="7416824" cy="4310062"/>
          </a:xfrm>
        </p:spPr>
        <p:txBody>
          <a:bodyPr rtlCol="0">
            <a:normAutofit lnSpcReduction="10000"/>
          </a:bodyPr>
          <a:lstStyle/>
          <a:p>
            <a:pPr marL="425196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he-IL" altLang="he-IL" sz="2400" dirty="0" smtClean="0"/>
          </a:p>
          <a:p>
            <a:pPr marL="425196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e-IL" altLang="he-IL" sz="2400" dirty="0" smtClean="0"/>
              <a:t>שאלון </a:t>
            </a:r>
            <a:r>
              <a:rPr lang="he-IL" altLang="he-IL" sz="2400" strike="sngStrike" dirty="0" smtClean="0"/>
              <a:t> </a:t>
            </a:r>
            <a:r>
              <a:rPr lang="he-IL" altLang="he-IL" sz="2400" dirty="0" smtClean="0"/>
              <a:t>לפונה</a:t>
            </a:r>
          </a:p>
          <a:p>
            <a:pPr marL="425196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he-IL" altLang="he-IL" sz="2400" dirty="0" smtClean="0"/>
          </a:p>
          <a:p>
            <a:pPr marL="425196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e-IL" altLang="he-IL" sz="2400" dirty="0" smtClean="0"/>
              <a:t>אבחונים מקצועיים:  </a:t>
            </a:r>
          </a:p>
          <a:p>
            <a:pPr marL="825246" lvl="1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e-IL" altLang="he-IL" sz="2400" dirty="0" smtClean="0"/>
              <a:t>	אבחון עדכני (נערך לאחר גיל 16 ובמהלך 5 השנים האחרונות)</a:t>
            </a:r>
          </a:p>
          <a:p>
            <a:pPr marL="825246" lvl="1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e-IL" altLang="he-IL" sz="2400" dirty="0" smtClean="0"/>
              <a:t>	אבחונים קודמים	</a:t>
            </a:r>
          </a:p>
          <a:p>
            <a:pPr marL="425196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he-IL" altLang="he-IL" sz="2400" dirty="0" smtClean="0"/>
          </a:p>
          <a:p>
            <a:pPr marL="425196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e-IL" altLang="he-IL" sz="2400" dirty="0" smtClean="0"/>
              <a:t>שאלון למאבחן (עדכני. הדרישות משתנות)</a:t>
            </a:r>
          </a:p>
          <a:p>
            <a:pPr marL="425196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he-IL" altLang="he-IL" sz="2400" b="1" dirty="0" smtClean="0"/>
          </a:p>
          <a:p>
            <a:pPr marL="425196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e-IL" altLang="he-IL" sz="2400" dirty="0" smtClean="0"/>
              <a:t>תיעוד נוסף לקשיים, אם ישנו (חשוב במיוחד אם אין אבחונים לפני גיל 16):</a:t>
            </a:r>
            <a:r>
              <a:rPr lang="en-US" altLang="he-IL" sz="2400" dirty="0" smtClean="0"/>
              <a:t> </a:t>
            </a:r>
            <a:r>
              <a:rPr lang="he-IL" altLang="he-IL" sz="2400" dirty="0" smtClean="0"/>
              <a:t>תעודות, </a:t>
            </a:r>
            <a:r>
              <a:rPr lang="he-IL" altLang="he-IL" sz="2400" dirty="0" err="1" smtClean="0"/>
              <a:t>חוו"ד</a:t>
            </a:r>
            <a:r>
              <a:rPr lang="he-IL" altLang="he-IL" sz="2400" dirty="0" smtClean="0"/>
              <a:t> מורים ועוד</a:t>
            </a:r>
          </a:p>
          <a:p>
            <a:pPr marL="640080" lvl="1" indent="-237744" eaLnBrk="1" fontAlgn="auto" hangingPunct="1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endParaRPr lang="he-IL" altLang="he-IL" sz="2400" dirty="0" smtClean="0"/>
          </a:p>
          <a:p>
            <a:pPr marL="640080" lvl="1" indent="-237744" eaLnBrk="1" fontAlgn="auto" hangingPunct="1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endParaRPr lang="he-IL" altLang="he-IL" sz="2400" dirty="0"/>
          </a:p>
          <a:p>
            <a:pPr marL="402336" lvl="1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he-IL" altLang="he-IL" sz="1400" dirty="0" smtClean="0"/>
          </a:p>
          <a:p>
            <a:pPr marL="640080" lvl="1" indent="-237744" eaLnBrk="1" fontAlgn="auto" hangingPunct="1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endParaRPr lang="he-IL" altLang="he-IL" sz="1800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179512" y="1484313"/>
            <a:ext cx="16176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2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7668344" cy="914400"/>
          </a:xfrm>
        </p:spPr>
        <p:txBody>
          <a:bodyPr>
            <a:normAutofit fontScale="90000"/>
          </a:bodyPr>
          <a:lstStyle/>
          <a:p>
            <a:r>
              <a:rPr lang="he-IL" b="1" dirty="0">
                <a:latin typeface="Comic Sans MS" pitchFamily="66" charset="0"/>
              </a:rPr>
              <a:t>מודל לקביעת הזכאות </a:t>
            </a:r>
            <a:r>
              <a:rPr lang="he-IL" b="1" dirty="0" smtClean="0">
                <a:latin typeface="Comic Sans MS" pitchFamily="66" charset="0"/>
              </a:rPr>
              <a:t>להתאמות עקב לקות למידה   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7416824" cy="3384376"/>
          </a:xfrm>
        </p:spPr>
        <p:txBody>
          <a:bodyPr>
            <a:normAutofit/>
          </a:bodyPr>
          <a:lstStyle/>
          <a:p>
            <a:r>
              <a:rPr lang="he-IL" sz="2400" dirty="0"/>
              <a:t>הדגמת פגיעה תפקודית משמעותית בתפקוד אקדמי הרלוונטי להצלחה בבחינה, למשל, קריאה, כתיבה טכנית, </a:t>
            </a:r>
            <a:r>
              <a:rPr lang="he-IL" sz="2400" dirty="0" smtClean="0"/>
              <a:t>חישובים</a:t>
            </a:r>
          </a:p>
          <a:p>
            <a:r>
              <a:rPr lang="he-IL" sz="2400" dirty="0" smtClean="0"/>
              <a:t>עדות לכך שהבעיה הופיעה בגיל צעיר, ושבשה באופן משמעותי את התפקוד</a:t>
            </a:r>
          </a:p>
          <a:p>
            <a:r>
              <a:rPr lang="he-IL" sz="2400" dirty="0" smtClean="0"/>
              <a:t>התחום הפגוע אינו נמדד ישירות בבחינה </a:t>
            </a:r>
          </a:p>
          <a:p>
            <a:r>
              <a:rPr lang="he-IL" sz="2400" dirty="0" smtClean="0"/>
              <a:t>שלילת </a:t>
            </a:r>
            <a:r>
              <a:rPr lang="he-IL" sz="2400" dirty="0"/>
              <a:t>גורמים אחרים – גורמים רגשיים, סביבתיים, חסכים אקדמיים, חוסר מוטיבציה</a:t>
            </a: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9BA5-CAF3-43C4-A411-6FAF73B8A9D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7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TE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N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N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2093</Words>
  <Application>Microsoft Office PowerPoint</Application>
  <PresentationFormat>On-screen Show (4:3)</PresentationFormat>
  <Paragraphs>440</Paragraphs>
  <Slides>42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Comic Sans MS</vt:lpstr>
      <vt:lpstr>Times New Roman</vt:lpstr>
      <vt:lpstr>Verdana</vt:lpstr>
      <vt:lpstr>Wingdings</vt:lpstr>
      <vt:lpstr>Wingdings 2</vt:lpstr>
      <vt:lpstr>NITE_TEMPLATE</vt:lpstr>
      <vt:lpstr>NITE</vt:lpstr>
      <vt:lpstr>2_NITE</vt:lpstr>
      <vt:lpstr>7_NITE</vt:lpstr>
      <vt:lpstr>מרכז ארצי לבחינות ולהערכה  מדור במו"ת  בחינות    מותאמות</vt:lpstr>
      <vt:lpstr>רקע כללי</vt:lpstr>
      <vt:lpstr>מדוע לתת התאמות?</vt:lpstr>
      <vt:lpstr>עקרונות מנחים</vt:lpstr>
      <vt:lpstr>פניות בשנים 2011-2015 </vt:lpstr>
      <vt:lpstr>פרוטוקול טיפול בפניה </vt:lpstr>
      <vt:lpstr>הגשת בקשה להתאמות</vt:lpstr>
      <vt:lpstr>מסמכים נדרשים – לקויות למידה  </vt:lpstr>
      <vt:lpstr>מודל לקביעת הזכאות להתאמות עקב לקות למידה    </vt:lpstr>
      <vt:lpstr>PowerPoint Presentation</vt:lpstr>
      <vt:lpstr>PowerPoint Presentation</vt:lpstr>
      <vt:lpstr>PowerPoint Presentation</vt:lpstr>
      <vt:lpstr>הערכת תפקוד באנגלית</vt:lpstr>
      <vt:lpstr>הערכת תפקוד באנגלית- המשך</vt:lpstr>
      <vt:lpstr>PowerPoint Presentation</vt:lpstr>
      <vt:lpstr>מטלת הכתיבה </vt:lpstr>
      <vt:lpstr>בדיקת מטלת הכתיבה</vt:lpstr>
      <vt:lpstr>עדכון אבחון  </vt:lpstr>
      <vt:lpstr>תנאים מותאמים בשל בעיה רפואית, נפשית וכד'</vt:lpstr>
      <vt:lpstr>שאלות שכיחות  </vt:lpstr>
      <vt:lpstr>שאלות שכיחות  </vt:lpstr>
      <vt:lpstr>הוגנות מדיניות ההתאמות במחקר אורך</vt:lpstr>
      <vt:lpstr>אוכלוסיית המחקר</vt:lpstr>
      <vt:lpstr>ממצאים</vt:lpstr>
      <vt:lpstr>שאלות שכיחות  </vt:lpstr>
      <vt:lpstr>שיעור מקבלי התאמות -משרד החינוך</vt:lpstr>
      <vt:lpstr>שיעור מקבלי התאמות -משרד החינוך</vt:lpstr>
      <vt:lpstr>מבקר המדינה – ממצאי מעקב</vt:lpstr>
      <vt:lpstr>התנאים נקבעים על פי מאפייני הלקות ומאפייני הבחינה</vt:lpstr>
      <vt:lpstr>שאלות שכיחות  </vt:lpstr>
      <vt:lpstr>PowerPoint Presentation</vt:lpstr>
      <vt:lpstr>שאלות שכיחות  </vt:lpstr>
      <vt:lpstr>לוחות זמנים  </vt:lpstr>
      <vt:lpstr>שאלות שכיחות  </vt:lpstr>
      <vt:lpstr>בקשת רקע מתועד</vt:lpstr>
      <vt:lpstr>חשיבות רקע מתועד, בדיקה: </vt:lpstr>
      <vt:lpstr>חשיבות רקע מתועד: המשך בדיקה</vt:lpstr>
      <vt:lpstr>תוצאות: חוות דעת על סמך אבחון עדכני בלבד</vt:lpstr>
      <vt:lpstr>תוצאות: התאמה בתנאים על סמך אבחון אחרון/ בהסתמך על כל הרקע</vt:lpstr>
      <vt:lpstr>חשיבות רקע מתועד - סיכום</vt:lpstr>
      <vt:lpstr>נושאים נוספים – על קצה המזלג</vt:lpstr>
      <vt:lpstr>תודה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שקף 1 מורן</dc:title>
  <dc:creator>Miri Eitan</dc:creator>
  <cp:lastModifiedBy>Matan har-zvi</cp:lastModifiedBy>
  <cp:revision>203</cp:revision>
  <dcterms:created xsi:type="dcterms:W3CDTF">2016-09-13T11:55:17Z</dcterms:created>
  <dcterms:modified xsi:type="dcterms:W3CDTF">2018-09-13T07:28:45Z</dcterms:modified>
</cp:coreProperties>
</file>